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B0F1-18A5-4AC3-8B32-11CB344A84A5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0C968D-A2EC-4A22-9EB8-B0FF406DB40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B0F1-18A5-4AC3-8B32-11CB344A84A5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968D-A2EC-4A22-9EB8-B0FF406DB4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B0F1-18A5-4AC3-8B32-11CB344A84A5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968D-A2EC-4A22-9EB8-B0FF406DB4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E2B0F1-18A5-4AC3-8B32-11CB344A84A5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00C968D-A2EC-4A22-9EB8-B0FF406DB40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B0F1-18A5-4AC3-8B32-11CB344A84A5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968D-A2EC-4A22-9EB8-B0FF406DB40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B0F1-18A5-4AC3-8B32-11CB344A84A5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968D-A2EC-4A22-9EB8-B0FF406DB40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968D-A2EC-4A22-9EB8-B0FF406DB4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B0F1-18A5-4AC3-8B32-11CB344A84A5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B0F1-18A5-4AC3-8B32-11CB344A84A5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968D-A2EC-4A22-9EB8-B0FF406DB40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B0F1-18A5-4AC3-8B32-11CB344A84A5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968D-A2EC-4A22-9EB8-B0FF406DB4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E2B0F1-18A5-4AC3-8B32-11CB344A84A5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0C968D-A2EC-4A22-9EB8-B0FF406DB40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B0F1-18A5-4AC3-8B32-11CB344A84A5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0C968D-A2EC-4A22-9EB8-B0FF406DB40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E2B0F1-18A5-4AC3-8B32-11CB344A84A5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00C968D-A2EC-4A22-9EB8-B0FF406DB40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r.wikipedia.org/wiki/%D0%A0%D0%B0%D1%86%D0%B8%D0%BE%D0%BD%D0%B0%D0%BB%D0%B8%D0%B7%D0%B0%D0%BC" TargetMode="External"/><Relationship Id="rId13" Type="http://schemas.openxmlformats.org/officeDocument/2006/relationships/hyperlink" Target="https://sr.wikipedia.org/wiki/%D0%9F%D1%80%D0%B0%D0%B2%D0%B8%D1%82%D0%B5%D1%99%D1%81%D1%82%D0%B2%D1%83%D1%98%D1%83%D1%88%D1%87%D0%B8_%D1%81%D0%BE%D0%B2%D1%98%D0%B5%D1%82_%D1%81%D0%B5%D1%80%D0%B1%D1%81%D0%BA%D0%B8" TargetMode="External"/><Relationship Id="rId3" Type="http://schemas.openxmlformats.org/officeDocument/2006/relationships/hyperlink" Target="https://sr.wikipedia.org/wiki/%D0%92%D0%B5%D0%BB%D0%B8%D0%BA%D0%B0_%D1%88%D0%BA%D0%BE%D0%BB%D0%B0_%D0%98%D0%B2%D0%B0%D0%BD%D0%B0_%D0%88%D1%83%D0%B3%D0%BE%D0%B2%D0%B8%D1%9B%D0%B0" TargetMode="External"/><Relationship Id="rId7" Type="http://schemas.openxmlformats.org/officeDocument/2006/relationships/hyperlink" Target="https://sr.wikipedia.org/wiki/%D0%9F%D1%80%D0%BE%D1%81%D0%B2%D0%B5%D1%82%D0%B8%D1%82%D0%B5%D1%99%D1%81%D1%82%D0%B2%D0%BE" TargetMode="External"/><Relationship Id="rId12" Type="http://schemas.openxmlformats.org/officeDocument/2006/relationships/hyperlink" Target="https://sr.wikipedia.org/wiki/%D0%9C%D0%B8%D0%BD%D0%B8%D1%81%D1%82%D0%B0%D1%80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r.wikipedia.org/wiki/%D0%9C%D0%BE%D0%BD%D0%B0%D1%88%D1%82%D0%B2%D0%BE" TargetMode="External"/><Relationship Id="rId11" Type="http://schemas.openxmlformats.org/officeDocument/2006/relationships/hyperlink" Target="https://sr.wikipedia.org/wiki/%D0%96%D0%B8%D0%B2%D0%BE%D1%82_%D0%B8_%D0%BF%D1%80%D0%B8%D0%BA%D1%99%D1%83%D1%87%D0%B5%D0%BD%D0%B8%D1%98%D0%B0" TargetMode="External"/><Relationship Id="rId5" Type="http://schemas.openxmlformats.org/officeDocument/2006/relationships/hyperlink" Target="https://sr.wikipedia.org/wiki/%D0%A5%D0%B0%D0%B1%D0%B7%D0%B1%D1%83%D1%80%D1%88%D0%BA%D0%B0_%D0%BC%D0%BE%D0%BD%D0%B0%D1%80%D1%85%D0%B8%D1%98%D0%B0" TargetMode="External"/><Relationship Id="rId10" Type="http://schemas.openxmlformats.org/officeDocument/2006/relationships/hyperlink" Target="https://sr.wikipedia.org/wiki/%D0%91%D0%B0%D1%81%D0%BD%D0%B0" TargetMode="External"/><Relationship Id="rId4" Type="http://schemas.openxmlformats.org/officeDocument/2006/relationships/hyperlink" Target="https://sr.wikipedia.org/wiki/%D0%91%D0%B5%D0%BE%D0%B3%D1%80%D0%B0%D0%B4%D1%81%D0%BA%D0%B8_%D1%83%D0%BD%D0%B8%D0%B2%D0%B5%D1%80%D0%B7%D0%B8%D1%82%D0%B5%D1%82" TargetMode="External"/><Relationship Id="rId9" Type="http://schemas.openxmlformats.org/officeDocument/2006/relationships/hyperlink" Target="https://sr.wikipedia.org/wiki/%D0%95%D0%B7%D0%BE%D0%BF" TargetMode="External"/><Relationship Id="rId14" Type="http://schemas.openxmlformats.org/officeDocument/2006/relationships/hyperlink" Target="https://sr.wikipedia.org/wiki/%D0%92%D0%BE%D1%81%D1%82%D0%B0%D0%BD%D0%B8_%D0%A1%D0%B5%D1%80%D0%B1%D0%B8%D1%98%D0%B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iki/%D0%A0%D0%BE%D0%BC%D0%B0%D0%BD%D1%82%D0%B8%D0%B7%D0%B0%D0%BC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r.wikipedia.org/wiki/%D0%A1%D0%B0%D1%82%D0%B8%D1%80%D0%B0" TargetMode="External"/><Relationship Id="rId4" Type="http://schemas.openxmlformats.org/officeDocument/2006/relationships/hyperlink" Target="https://sr.wikipedia.org/wiki/%D0%9C%D0%B5%D0%B4%D0%B8%D1%86%D0%B8%D0%BD%D0%B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sr.wikipedia.org/wiki/29._%D0%BC%D0%B0%D1%98" TargetMode="External"/><Relationship Id="rId3" Type="http://schemas.openxmlformats.org/officeDocument/2006/relationships/hyperlink" Target="https://sr.wikipedia.org/wiki/%D0%9F%D0%B5%D1%81%D0%BD%D0%B8%D0%BA" TargetMode="External"/><Relationship Id="rId7" Type="http://schemas.openxmlformats.org/officeDocument/2006/relationships/hyperlink" Target="https://sr.wikipedia.org/wiki/1846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r.wikipedia.org/wiki/9._%D0%B4%D0%B5%D1%86%D0%B5%D0%BC%D0%B1%D0%B0%D1%80" TargetMode="External"/><Relationship Id="rId5" Type="http://schemas.openxmlformats.org/officeDocument/2006/relationships/hyperlink" Target="https://sr.wikipedia.org/wiki/%D0%A7%D0%B5%D1%80%D0%B5%D0%B2%D0%B8%D1%9B" TargetMode="External"/><Relationship Id="rId4" Type="http://schemas.openxmlformats.org/officeDocument/2006/relationships/hyperlink" Target="https://sr.wikipedia.org/wiki/%D0%9C%D0%B5%D0%B4%D0%B8%D1%86%D0%B8%D0%BD%D0%B0" TargetMode="External"/><Relationship Id="rId9" Type="http://schemas.openxmlformats.org/officeDocument/2006/relationships/hyperlink" Target="https://sr.wikipedia.org/wiki/187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</a:rPr>
              <a:t>КУЛТУРНЕ ВЕЗЕ СРБА И СЛОВАКА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Marko\Desktop\zassr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2819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ko\Desktop\250px-Flag_of_Slovaki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3886200"/>
            <a:ext cx="274319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28835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>
                <a:solidFill>
                  <a:schemeClr val="bg1"/>
                </a:solidFill>
              </a:rPr>
              <a:t>Културне везе измећу Срба и Словака на подручју Словачке почињу да буду интензивније нарочито у 18. и 19. веку, када се у Словачкој школовало 2500 Срба.  После победе Турака, већина школа преселила се у Словачку, а значајни образовни центри оснивају се у Братислави, Модрој, Трнави, Кошицама, Кежмарку, Прешову.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8028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CS" dirty="0">
                <a:solidFill>
                  <a:schemeClr val="bg1"/>
                </a:solidFill>
              </a:rPr>
              <a:t>Културне везе Срба и Словака подстицали су и словачки професори у српским гимназијама , у Карловцима и Новом  Саду, који су у ове крајеве дошли на основу препоруке српских студената, који су се школовали у Словачкој. Познати професори били су: Јан Грос, Карол Руми, Павел Јозеф Шафарик.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sr-Latn-RS" dirty="0" smtClean="0">
                <a:solidFill>
                  <a:schemeClr val="bg1"/>
                </a:solidFill>
              </a:rPr>
              <a:t>                                                                 </a:t>
            </a:r>
            <a:r>
              <a:rPr lang="sr-Cyrl-RS" dirty="0" smtClean="0">
                <a:solidFill>
                  <a:schemeClr val="bg1"/>
                </a:solidFill>
              </a:rPr>
              <a:t>Зграда карловачке гимназије                          карловачке</a:t>
            </a:r>
          </a:p>
          <a:p>
            <a:r>
              <a:rPr lang="sr-Cyrl-RS" dirty="0">
                <a:solidFill>
                  <a:schemeClr val="bg1"/>
                </a:solidFill>
              </a:rPr>
              <a:t> </a:t>
            </a:r>
            <a:r>
              <a:rPr lang="sr-Cyrl-RS" dirty="0" smtClean="0">
                <a:solidFill>
                  <a:schemeClr val="bg1"/>
                </a:solidFill>
              </a:rPr>
              <a:t>                                                                 гимназије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http://www.slovackizavod.org.rs/sites/slovackizavod.org.rs/files/media/images/news/2013/12/karlovce_gym_18s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038600"/>
            <a:ext cx="5638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403915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>
                <a:solidFill>
                  <a:schemeClr val="bg1"/>
                </a:solidFill>
              </a:rPr>
              <a:t>Многи Срби који су се школовали у Словачкој, постали су носиоци политичког, друштвеног, културног и просветног живота свог народа. Међу најпознатије Србе који су се школовали у Словачкој спадају: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sr-Cyrl-CS" b="1" dirty="0">
                <a:solidFill>
                  <a:schemeClr val="bg1"/>
                </a:solidFill>
              </a:rPr>
              <a:t>Јован Рајић</a:t>
            </a:r>
            <a:r>
              <a:rPr lang="sr-Cyrl-CS" dirty="0">
                <a:solidFill>
                  <a:schemeClr val="bg1"/>
                </a:solidFill>
              </a:rPr>
              <a:t>,историчар и писац, </a:t>
            </a:r>
            <a:endParaRPr lang="sr-Cyrl-CS" dirty="0" smtClean="0">
              <a:solidFill>
                <a:schemeClr val="bg1"/>
              </a:solidFill>
            </a:endParaRPr>
          </a:p>
          <a:p>
            <a:r>
              <a:rPr lang="sr-Cyrl-CS" dirty="0" smtClean="0">
                <a:solidFill>
                  <a:schemeClr val="bg1"/>
                </a:solidFill>
              </a:rPr>
              <a:t>један </a:t>
            </a:r>
            <a:r>
              <a:rPr lang="sr-Cyrl-CS" dirty="0">
                <a:solidFill>
                  <a:schemeClr val="bg1"/>
                </a:solidFill>
              </a:rPr>
              <a:t>од најобразованијих </a:t>
            </a:r>
            <a:endParaRPr lang="sr-Cyrl-CS" dirty="0" smtClean="0">
              <a:solidFill>
                <a:schemeClr val="bg1"/>
              </a:solidFill>
            </a:endParaRPr>
          </a:p>
          <a:p>
            <a:r>
              <a:rPr lang="sr-Cyrl-CS" dirty="0" smtClean="0">
                <a:solidFill>
                  <a:schemeClr val="bg1"/>
                </a:solidFill>
              </a:rPr>
              <a:t>Срба </a:t>
            </a:r>
            <a:r>
              <a:rPr lang="sr-Cyrl-CS" dirty="0">
                <a:solidFill>
                  <a:schemeClr val="bg1"/>
                </a:solidFill>
              </a:rPr>
              <a:t>свог времена.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Marko\Desktop\Jovan_Rajic_(1726-180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667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17736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28343"/>
            <a:ext cx="3352800" cy="506765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 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33800" y="1028343"/>
            <a:ext cx="5181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b="1" dirty="0">
                <a:solidFill>
                  <a:schemeClr val="bg1"/>
                </a:solidFill>
              </a:rPr>
              <a:t>Доситеј  Обрадовић</a:t>
            </a:r>
            <a:r>
              <a:rPr lang="sr-Cyrl-CS" dirty="0">
                <a:solidFill>
                  <a:schemeClr val="bg1"/>
                </a:solidFill>
              </a:rPr>
              <a:t>  је био српски просветитељ, оснивач и професор </a:t>
            </a:r>
            <a:r>
              <a:rPr lang="sr-Cyrl-CS" dirty="0">
                <a:solidFill>
                  <a:schemeClr val="bg1"/>
                </a:solidFill>
                <a:hlinkClick r:id="rId3" tooltip="Велика школа Ивана Југовића"/>
              </a:rPr>
              <a:t>Велике школе</a:t>
            </a:r>
            <a:r>
              <a:rPr lang="sr-Cyrl-CS" dirty="0">
                <a:solidFill>
                  <a:schemeClr val="bg1"/>
                </a:solidFill>
              </a:rPr>
              <a:t>, претече </a:t>
            </a:r>
            <a:r>
              <a:rPr lang="sr-Cyrl-CS" dirty="0">
                <a:solidFill>
                  <a:schemeClr val="bg1"/>
                </a:solidFill>
                <a:hlinkClick r:id="rId4" tooltip="Београдски универзитет"/>
              </a:rPr>
              <a:t>Београдског универзитета</a:t>
            </a:r>
            <a:r>
              <a:rPr lang="sr-Cyrl-C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Рођен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је</a:t>
            </a:r>
            <a:r>
              <a:rPr lang="en-US" dirty="0">
                <a:solidFill>
                  <a:schemeClr val="bg1"/>
                </a:solidFill>
              </a:rPr>
              <a:t> у </a:t>
            </a:r>
            <a:r>
              <a:rPr lang="en-US" dirty="0" err="1">
                <a:solidFill>
                  <a:schemeClr val="bg1"/>
                </a:solidFill>
              </a:rPr>
              <a:t>румунском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делу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Баната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тадашње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  <a:hlinkClick r:id="rId5" tooltip="Хабзбуршка монархија"/>
              </a:rPr>
              <a:t>Аустрије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Школовао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се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за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  <a:hlinkClick r:id="rId6" tooltip="Монаштво"/>
              </a:rPr>
              <a:t>калуђера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али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је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напустио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тај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позив</a:t>
            </a:r>
            <a:r>
              <a:rPr lang="en-US" dirty="0">
                <a:solidFill>
                  <a:schemeClr val="bg1"/>
                </a:solidFill>
              </a:rPr>
              <a:t> и </a:t>
            </a:r>
            <a:r>
              <a:rPr lang="en-US" dirty="0" err="1">
                <a:solidFill>
                  <a:schemeClr val="bg1"/>
                </a:solidFill>
              </a:rPr>
              <a:t>кренуо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на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путовања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по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целој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Европи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где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је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примио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идеје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европског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  <a:hlinkClick r:id="rId7" tooltip="Просветитељство"/>
              </a:rPr>
              <a:t>просветитељства</a:t>
            </a:r>
            <a:r>
              <a:rPr lang="en-US" dirty="0">
                <a:solidFill>
                  <a:schemeClr val="bg1"/>
                </a:solidFill>
              </a:rPr>
              <a:t> и </a:t>
            </a:r>
            <a:r>
              <a:rPr lang="en-US" dirty="0" err="1">
                <a:solidFill>
                  <a:schemeClr val="bg1"/>
                </a:solidFill>
                <a:hlinkClick r:id="rId8" tooltip="Рационализам"/>
              </a:rPr>
              <a:t>рационализма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Понесен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таквим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идејама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радио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је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на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просвећивању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свог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народа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преводио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је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разна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дела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међу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којима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су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најпознатије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  <a:hlinkClick r:id="rId9" tooltip="Езоп"/>
              </a:rPr>
              <a:t>Езопове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  <a:hlinkClick r:id="rId10" tooltip="Басна"/>
              </a:rPr>
              <a:t>басне</a:t>
            </a:r>
            <a:r>
              <a:rPr lang="en-US" dirty="0">
                <a:solidFill>
                  <a:schemeClr val="bg1"/>
                </a:solidFill>
              </a:rPr>
              <a:t>, а </a:t>
            </a:r>
            <a:r>
              <a:rPr lang="en-US" dirty="0" err="1">
                <a:solidFill>
                  <a:schemeClr val="bg1"/>
                </a:solidFill>
              </a:rPr>
              <a:t>потом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је</a:t>
            </a:r>
            <a:r>
              <a:rPr lang="en-US" dirty="0">
                <a:solidFill>
                  <a:schemeClr val="bg1"/>
                </a:solidFill>
              </a:rPr>
              <a:t> и </a:t>
            </a:r>
            <a:r>
              <a:rPr lang="en-US" dirty="0" err="1">
                <a:solidFill>
                  <a:schemeClr val="bg1"/>
                </a:solidFill>
              </a:rPr>
              <a:t>сам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писао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дела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међу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којима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је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најпознатије</a:t>
            </a:r>
            <a:r>
              <a:rPr lang="en-US" dirty="0">
                <a:solidFill>
                  <a:schemeClr val="bg1"/>
                </a:solidFill>
              </a:rPr>
              <a:t> „</a:t>
            </a:r>
            <a:r>
              <a:rPr lang="en-US" dirty="0" err="1">
                <a:solidFill>
                  <a:schemeClr val="bg1"/>
                </a:solidFill>
                <a:hlinkClick r:id="rId11" tooltip="Живот и прикљученија"/>
              </a:rPr>
              <a:t>Живот</a:t>
            </a:r>
            <a:r>
              <a:rPr lang="en-US" dirty="0">
                <a:solidFill>
                  <a:schemeClr val="bg1"/>
                </a:solidFill>
                <a:hlinkClick r:id="rId11" tooltip="Живот и прикљученија"/>
              </a:rPr>
              <a:t> и </a:t>
            </a:r>
            <a:r>
              <a:rPr lang="en-US" dirty="0" err="1">
                <a:solidFill>
                  <a:schemeClr val="bg1"/>
                </a:solidFill>
                <a:hlinkClick r:id="rId11" tooltip="Живот и прикљученија"/>
              </a:rPr>
              <a:t>прикљученија</a:t>
            </a:r>
            <a:r>
              <a:rPr lang="en-US" dirty="0">
                <a:solidFill>
                  <a:schemeClr val="bg1"/>
                </a:solidFill>
              </a:rPr>
              <a:t>“. </a:t>
            </a:r>
            <a:r>
              <a:rPr lang="en-US" dirty="0" err="1">
                <a:solidFill>
                  <a:schemeClr val="bg1"/>
                </a:solidFill>
              </a:rPr>
              <a:t>Доситеј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је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био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први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  <a:hlinkClick r:id="rId12" tooltip="Министар"/>
              </a:rPr>
              <a:t>попечитељ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просвете</a:t>
            </a:r>
            <a:r>
              <a:rPr lang="en-US" dirty="0">
                <a:solidFill>
                  <a:schemeClr val="bg1"/>
                </a:solidFill>
              </a:rPr>
              <a:t> у </a:t>
            </a:r>
            <a:r>
              <a:rPr lang="en-US" dirty="0" err="1">
                <a:solidFill>
                  <a:schemeClr val="bg1"/>
                </a:solidFill>
                <a:hlinkClick r:id="rId13" tooltip="Правитељствујушчи совјет сербски"/>
              </a:rPr>
              <a:t>Совјету</a:t>
            </a:r>
            <a:r>
              <a:rPr lang="en-US" dirty="0">
                <a:solidFill>
                  <a:schemeClr val="bg1"/>
                </a:solidFill>
              </a:rPr>
              <a:t> и </a:t>
            </a:r>
            <a:r>
              <a:rPr lang="en-US" dirty="0" err="1">
                <a:solidFill>
                  <a:schemeClr val="bg1"/>
                </a:solidFill>
              </a:rPr>
              <a:t>творац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свечане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песме</a:t>
            </a:r>
            <a:r>
              <a:rPr lang="en-US" dirty="0">
                <a:solidFill>
                  <a:schemeClr val="bg1"/>
                </a:solidFill>
              </a:rPr>
              <a:t> „</a:t>
            </a:r>
            <a:r>
              <a:rPr lang="en-US" dirty="0" err="1">
                <a:solidFill>
                  <a:schemeClr val="bg1"/>
                </a:solidFill>
                <a:hlinkClick r:id="rId14" tooltip="Востани Сербије"/>
              </a:rPr>
              <a:t>Востани</a:t>
            </a:r>
            <a:r>
              <a:rPr lang="en-US" dirty="0">
                <a:solidFill>
                  <a:schemeClr val="bg1"/>
                </a:solidFill>
                <a:hlinkClick r:id="rId14" tooltip="Востани Сербије"/>
              </a:rPr>
              <a:t> </a:t>
            </a:r>
            <a:r>
              <a:rPr lang="en-US" dirty="0" err="1">
                <a:solidFill>
                  <a:schemeClr val="bg1"/>
                </a:solidFill>
                <a:hlinkClick r:id="rId14" tooltip="Востани Сербије"/>
              </a:rPr>
              <a:t>Сербије</a:t>
            </a:r>
            <a:r>
              <a:rPr lang="en-US" dirty="0">
                <a:solidFill>
                  <a:schemeClr val="bg1"/>
                </a:solidFill>
              </a:rPr>
              <a:t>“.  </a:t>
            </a:r>
          </a:p>
        </p:txBody>
      </p:sp>
    </p:spTree>
    <p:extLst>
      <p:ext uri="{BB962C8B-B14F-4D97-AF65-F5344CB8AC3E}">
        <p14:creationId xmlns:p14="http://schemas.microsoft.com/office/powerpoint/2010/main" val="50935882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09600"/>
            <a:ext cx="4114800" cy="5486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86200" y="889844"/>
            <a:ext cx="4953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Јован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Јовановић</a:t>
            </a:r>
            <a:r>
              <a:rPr lang="de-DE" b="1" dirty="0">
                <a:solidFill>
                  <a:schemeClr val="bg1"/>
                </a:solidFill>
              </a:rPr>
              <a:t> - </a:t>
            </a:r>
            <a:r>
              <a:rPr lang="en-US" b="1" dirty="0" err="1">
                <a:solidFill>
                  <a:schemeClr val="bg1"/>
                </a:solidFill>
              </a:rPr>
              <a:t>Змај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chemeClr val="bg1"/>
                </a:solidFill>
              </a:rPr>
              <a:t>је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био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један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од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највећих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лиричара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српског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  <a:hlinkClick r:id="rId3" tooltip="Романтизам"/>
              </a:rPr>
              <a:t>романтизма</a:t>
            </a:r>
            <a:r>
              <a:rPr lang="de-DE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По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занимању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био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је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  <a:hlinkClick r:id="rId4" tooltip="Медицина"/>
              </a:rPr>
              <a:t>лекар</a:t>
            </a:r>
            <a:r>
              <a:rPr lang="de-DE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а </a:t>
            </a:r>
            <a:r>
              <a:rPr lang="en-US" dirty="0" err="1">
                <a:solidFill>
                  <a:schemeClr val="bg1"/>
                </a:solidFill>
              </a:rPr>
              <a:t>током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целог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свог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живота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бавио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се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уређивањем</a:t>
            </a:r>
            <a:r>
              <a:rPr lang="en-US" dirty="0">
                <a:solidFill>
                  <a:schemeClr val="bg1"/>
                </a:solidFill>
              </a:rPr>
              <a:t> и </a:t>
            </a:r>
            <a:r>
              <a:rPr lang="en-US" dirty="0" err="1">
                <a:solidFill>
                  <a:schemeClr val="bg1"/>
                </a:solidFill>
              </a:rPr>
              <a:t>издавањем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књижевних</a:t>
            </a:r>
            <a:r>
              <a:rPr lang="de-DE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политичких</a:t>
            </a:r>
            <a:r>
              <a:rPr lang="en-US" dirty="0">
                <a:solidFill>
                  <a:schemeClr val="bg1"/>
                </a:solidFill>
              </a:rPr>
              <a:t> и </a:t>
            </a:r>
            <a:r>
              <a:rPr lang="en-US" dirty="0" err="1">
                <a:solidFill>
                  <a:schemeClr val="bg1"/>
                </a:solidFill>
              </a:rPr>
              <a:t>дечјих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часописа</a:t>
            </a:r>
            <a:r>
              <a:rPr lang="de-DE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Најзначајније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Змајеве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збирке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песама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су</a:t>
            </a:r>
            <a:r>
              <a:rPr lang="de-DE" dirty="0">
                <a:solidFill>
                  <a:schemeClr val="bg1"/>
                </a:solidFill>
              </a:rPr>
              <a:t> „</a:t>
            </a:r>
            <a:r>
              <a:rPr lang="en-US" dirty="0" err="1">
                <a:solidFill>
                  <a:schemeClr val="bg1"/>
                </a:solidFill>
              </a:rPr>
              <a:t>Ђулићи</a:t>
            </a:r>
            <a:r>
              <a:rPr lang="de-DE" dirty="0">
                <a:solidFill>
                  <a:schemeClr val="bg1"/>
                </a:solidFill>
              </a:rPr>
              <a:t>“ </a:t>
            </a:r>
            <a:r>
              <a:rPr lang="en-US" dirty="0">
                <a:solidFill>
                  <a:schemeClr val="bg1"/>
                </a:solidFill>
              </a:rPr>
              <a:t>и</a:t>
            </a:r>
            <a:r>
              <a:rPr lang="de-DE" dirty="0">
                <a:solidFill>
                  <a:schemeClr val="bg1"/>
                </a:solidFill>
              </a:rPr>
              <a:t> „</a:t>
            </a:r>
            <a:r>
              <a:rPr lang="en-US" dirty="0" err="1">
                <a:solidFill>
                  <a:schemeClr val="bg1"/>
                </a:solidFill>
              </a:rPr>
              <a:t>Ђулићи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увеоци</a:t>
            </a:r>
            <a:r>
              <a:rPr lang="de-DE" dirty="0">
                <a:solidFill>
                  <a:schemeClr val="bg1"/>
                </a:solidFill>
              </a:rPr>
              <a:t>“, </a:t>
            </a:r>
            <a:r>
              <a:rPr lang="en-US" dirty="0" err="1">
                <a:solidFill>
                  <a:schemeClr val="bg1"/>
                </a:solidFill>
              </a:rPr>
              <a:t>прва</a:t>
            </a:r>
            <a:r>
              <a:rPr lang="en-US" dirty="0">
                <a:solidFill>
                  <a:schemeClr val="bg1"/>
                </a:solidFill>
              </a:rPr>
              <a:t> о </a:t>
            </a:r>
            <a:r>
              <a:rPr lang="en-US" dirty="0" err="1">
                <a:solidFill>
                  <a:schemeClr val="bg1"/>
                </a:solidFill>
              </a:rPr>
              <a:t>срећном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породичном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животу</a:t>
            </a:r>
            <a:r>
              <a:rPr lang="de-DE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а </a:t>
            </a:r>
            <a:r>
              <a:rPr lang="en-US" dirty="0" err="1">
                <a:solidFill>
                  <a:schemeClr val="bg1"/>
                </a:solidFill>
              </a:rPr>
              <a:t>друга</a:t>
            </a:r>
            <a:r>
              <a:rPr lang="en-US" dirty="0">
                <a:solidFill>
                  <a:schemeClr val="bg1"/>
                </a:solidFill>
              </a:rPr>
              <a:t> о </a:t>
            </a:r>
            <a:r>
              <a:rPr lang="en-US" dirty="0" err="1">
                <a:solidFill>
                  <a:schemeClr val="bg1"/>
                </a:solidFill>
              </a:rPr>
              <a:t>болу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за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најмилијима</a:t>
            </a:r>
            <a:r>
              <a:rPr lang="de-DE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Поред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лирских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песама</a:t>
            </a:r>
            <a:r>
              <a:rPr lang="de-DE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писао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је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  <a:hlinkClick r:id="rId5" tooltip="Сатира"/>
              </a:rPr>
              <a:t>сатиричне</a:t>
            </a:r>
            <a:r>
              <a:rPr lang="en-US" dirty="0">
                <a:solidFill>
                  <a:schemeClr val="bg1"/>
                </a:solidFill>
              </a:rPr>
              <a:t> и </a:t>
            </a:r>
            <a:r>
              <a:rPr lang="en-US" dirty="0" err="1">
                <a:solidFill>
                  <a:schemeClr val="bg1"/>
                </a:solidFill>
              </a:rPr>
              <a:t>политичке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песме</a:t>
            </a:r>
            <a:r>
              <a:rPr lang="de-DE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а </a:t>
            </a:r>
            <a:r>
              <a:rPr lang="en-US" dirty="0" err="1">
                <a:solidFill>
                  <a:schemeClr val="bg1"/>
                </a:solidFill>
              </a:rPr>
              <a:t>први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је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писац</a:t>
            </a:r>
            <a:r>
              <a:rPr lang="en-US" dirty="0">
                <a:solidFill>
                  <a:schemeClr val="bg1"/>
                </a:solidFill>
              </a:rPr>
              <a:t> у </a:t>
            </a:r>
            <a:r>
              <a:rPr lang="en-US" dirty="0" err="1">
                <a:solidFill>
                  <a:schemeClr val="bg1"/>
                </a:solidFill>
              </a:rPr>
              <a:t>српској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књижевности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који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је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писао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поезију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за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децу</a:t>
            </a:r>
            <a:r>
              <a:rPr lang="de-DE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Сремска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Каменица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је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некада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носила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име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Змајева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Каменица</a:t>
            </a:r>
            <a:r>
              <a:rPr lang="de-DE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у </a:t>
            </a:r>
            <a:r>
              <a:rPr lang="en-US" dirty="0" err="1">
                <a:solidFill>
                  <a:schemeClr val="bg1"/>
                </a:solidFill>
              </a:rPr>
              <a:t>част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Јована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Јовановића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Змаја</a:t>
            </a:r>
            <a:r>
              <a:rPr lang="de-DE" dirty="0">
                <a:solidFill>
                  <a:schemeClr val="bg1"/>
                </a:solidFill>
              </a:rPr>
              <a:t>.</a:t>
            </a:r>
            <a:r>
              <a:rPr lang="sr-Cyrl-CS" dirty="0">
                <a:solidFill>
                  <a:schemeClr val="bg1"/>
                </a:solidFill>
              </a:rPr>
              <a:t> Био је у контакту са Људовитом Штуром. У Братислави је био председник Српског студентског друштва</a:t>
            </a:r>
            <a:r>
              <a:rPr lang="sr-Cyrl-C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31907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905000"/>
            <a:ext cx="3657601" cy="4191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43400" y="2551837"/>
            <a:ext cx="365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b="1" dirty="0">
                <a:solidFill>
                  <a:schemeClr val="bg1"/>
                </a:solidFill>
              </a:rPr>
              <a:t>Ђура Даничић</a:t>
            </a:r>
            <a:r>
              <a:rPr lang="sr-Cyrl-CS" dirty="0">
                <a:solidFill>
                  <a:schemeClr val="bg1"/>
                </a:solidFill>
              </a:rPr>
              <a:t>  на Братиславски лицеј долази као седамнаестогодишњак из новосадске гимназије. У Братислави је научио много словенских језика и одлучио се за реформу књижевног језика и правописа Вука Караџића.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48484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4114799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24400" y="2967335"/>
            <a:ext cx="396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b="1" dirty="0">
                <a:solidFill>
                  <a:schemeClr val="bg1"/>
                </a:solidFill>
              </a:rPr>
              <a:t>Јоаким Вујић</a:t>
            </a:r>
            <a:r>
              <a:rPr lang="sr-Cyrl-CS" dirty="0">
                <a:solidFill>
                  <a:schemeClr val="bg1"/>
                </a:solidFill>
              </a:rPr>
              <a:t> сматра се оснивачем српског позоришта. Био је драматург, преводилац и путописац.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17786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524000"/>
            <a:ext cx="39624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95800" y="2413338"/>
            <a:ext cx="426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dirty="0">
                <a:solidFill>
                  <a:schemeClr val="bg1"/>
                </a:solidFill>
              </a:rPr>
              <a:t>Међу значајним Србима, који су се школовали  у Словачкој био је   и наш чувени „комшија“, </a:t>
            </a:r>
            <a:r>
              <a:rPr lang="sr-Cyrl-CS" b="1" dirty="0">
                <a:solidFill>
                  <a:schemeClr val="bg1"/>
                </a:solidFill>
              </a:rPr>
              <a:t>Јован Грчић Миленко</a:t>
            </a:r>
            <a:r>
              <a:rPr lang="sr-Cyrl-CS" dirty="0">
                <a:solidFill>
                  <a:schemeClr val="bg1"/>
                </a:solidFill>
              </a:rPr>
              <a:t>. Српски </a:t>
            </a:r>
            <a:r>
              <a:rPr lang="sr-Cyrl-CS" dirty="0">
                <a:solidFill>
                  <a:schemeClr val="bg1"/>
                </a:solidFill>
                <a:hlinkClick r:id="rId3" tooltip="Песник"/>
              </a:rPr>
              <a:t>песник</a:t>
            </a:r>
            <a:r>
              <a:rPr lang="sr-Cyrl-CS" dirty="0">
                <a:solidFill>
                  <a:schemeClr val="bg1"/>
                </a:solidFill>
              </a:rPr>
              <a:t> и доктор </a:t>
            </a:r>
            <a:r>
              <a:rPr lang="sr-Cyrl-CS" dirty="0">
                <a:solidFill>
                  <a:schemeClr val="bg1"/>
                </a:solidFill>
                <a:hlinkClick r:id="rId4" tooltip="Медицина"/>
              </a:rPr>
              <a:t>медицине</a:t>
            </a:r>
            <a:r>
              <a:rPr lang="sr-Cyrl-CS" dirty="0">
                <a:solidFill>
                  <a:schemeClr val="bg1"/>
                </a:solidFill>
              </a:rPr>
              <a:t> рођен у </a:t>
            </a:r>
            <a:r>
              <a:rPr lang="sr-Cyrl-CS" dirty="0">
                <a:solidFill>
                  <a:schemeClr val="bg1"/>
                </a:solidFill>
                <a:hlinkClick r:id="rId5" tooltip="Черевић"/>
              </a:rPr>
              <a:t>Черевићу</a:t>
            </a:r>
            <a:r>
              <a:rPr lang="sr-Cyrl-CS" dirty="0">
                <a:solidFill>
                  <a:schemeClr val="bg1"/>
                </a:solidFill>
              </a:rPr>
              <a:t> </a:t>
            </a:r>
            <a:r>
              <a:rPr lang="sr-Cyrl-CS" dirty="0">
                <a:solidFill>
                  <a:schemeClr val="bg1"/>
                </a:solidFill>
                <a:hlinkClick r:id="rId6" tooltip="9. децембар"/>
              </a:rPr>
              <a:t>9. децембра</a:t>
            </a:r>
            <a:r>
              <a:rPr lang="sr-Cyrl-CS" dirty="0">
                <a:solidFill>
                  <a:schemeClr val="bg1"/>
                </a:solidFill>
              </a:rPr>
              <a:t> </a:t>
            </a:r>
            <a:r>
              <a:rPr lang="sr-Cyrl-CS" dirty="0">
                <a:solidFill>
                  <a:schemeClr val="bg1"/>
                </a:solidFill>
                <a:hlinkClick r:id="rId7" tooltip="1846"/>
              </a:rPr>
              <a:t>1846</a:t>
            </a:r>
            <a:r>
              <a:rPr lang="sr-Cyrl-CS" dirty="0">
                <a:solidFill>
                  <a:schemeClr val="bg1"/>
                </a:solidFill>
              </a:rPr>
              <a:t>. а умро </a:t>
            </a:r>
            <a:r>
              <a:rPr lang="sr-Cyrl-CS" dirty="0">
                <a:solidFill>
                  <a:schemeClr val="bg1"/>
                </a:solidFill>
                <a:hlinkClick r:id="rId8" tooltip="29. мај"/>
              </a:rPr>
              <a:t>29. мај</a:t>
            </a:r>
            <a:r>
              <a:rPr lang="de-DE" dirty="0">
                <a:solidFill>
                  <a:schemeClr val="bg1"/>
                </a:solidFill>
                <a:hlinkClick r:id="rId8" tooltip="29. мај"/>
              </a:rPr>
              <a:t>a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sr-Cyrl-CS" dirty="0">
                <a:solidFill>
                  <a:schemeClr val="bg1"/>
                </a:solidFill>
                <a:hlinkClick r:id="rId9" tooltip="1875"/>
              </a:rPr>
              <a:t>1875</a:t>
            </a:r>
            <a:r>
              <a:rPr lang="sr-Cyrl-CS" dirty="0">
                <a:solidFill>
                  <a:schemeClr val="bg1"/>
                </a:solidFill>
              </a:rPr>
              <a:t>. године.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 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273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</TotalTime>
  <Words>492</Words>
  <Application>Microsoft Office PowerPoint</Application>
  <PresentationFormat>On-screen Show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Paper</vt:lpstr>
      <vt:lpstr>КУЛТУРНЕ ВЕЗЕ СРБА И СЛОВАКА</vt:lpstr>
      <vt:lpstr>PowerPoint Presentation</vt:lpstr>
      <vt:lpstr>PowerPoint Presentation</vt:lpstr>
      <vt:lpstr>PowerPoint Presentation</vt:lpstr>
      <vt:lpstr>   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KULTURNE VEZE SRBA I SLOVAKA</dc:title>
  <dc:creator>Marko</dc:creator>
  <cp:lastModifiedBy>Marko</cp:lastModifiedBy>
  <cp:revision>3</cp:revision>
  <dcterms:created xsi:type="dcterms:W3CDTF">2018-02-09T20:01:14Z</dcterms:created>
  <dcterms:modified xsi:type="dcterms:W3CDTF">2018-02-09T20:30:30Z</dcterms:modified>
</cp:coreProperties>
</file>