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62" r:id="rId3"/>
    <p:sldId id="263" r:id="rId4"/>
    <p:sldId id="327" r:id="rId5"/>
    <p:sldId id="328" r:id="rId6"/>
    <p:sldId id="259" r:id="rId7"/>
    <p:sldId id="260" r:id="rId8"/>
    <p:sldId id="264" r:id="rId9"/>
    <p:sldId id="332" r:id="rId10"/>
    <p:sldId id="267" r:id="rId11"/>
    <p:sldId id="331" r:id="rId12"/>
    <p:sldId id="333" r:id="rId13"/>
    <p:sldId id="265" r:id="rId14"/>
    <p:sldId id="274" r:id="rId15"/>
    <p:sldId id="310" r:id="rId16"/>
    <p:sldId id="334" r:id="rId17"/>
    <p:sldId id="266" r:id="rId18"/>
    <p:sldId id="298" r:id="rId19"/>
    <p:sldId id="278" r:id="rId20"/>
    <p:sldId id="297" r:id="rId21"/>
    <p:sldId id="279" r:id="rId22"/>
    <p:sldId id="282" r:id="rId23"/>
    <p:sldId id="280" r:id="rId24"/>
    <p:sldId id="283" r:id="rId25"/>
    <p:sldId id="284" r:id="rId26"/>
    <p:sldId id="285" r:id="rId27"/>
    <p:sldId id="287" r:id="rId28"/>
    <p:sldId id="286" r:id="rId29"/>
    <p:sldId id="288" r:id="rId30"/>
    <p:sldId id="335" r:id="rId31"/>
    <p:sldId id="289" r:id="rId32"/>
    <p:sldId id="291" r:id="rId33"/>
    <p:sldId id="311" r:id="rId34"/>
    <p:sldId id="299" r:id="rId35"/>
    <p:sldId id="300" r:id="rId36"/>
    <p:sldId id="303" r:id="rId37"/>
    <p:sldId id="304" r:id="rId38"/>
    <p:sldId id="312" r:id="rId39"/>
    <p:sldId id="318" r:id="rId40"/>
    <p:sldId id="306" r:id="rId41"/>
    <p:sldId id="325" r:id="rId42"/>
    <p:sldId id="323" r:id="rId43"/>
    <p:sldId id="324" r:id="rId44"/>
    <p:sldId id="319" r:id="rId45"/>
    <p:sldId id="329" r:id="rId46"/>
    <p:sldId id="314" r:id="rId47"/>
    <p:sldId id="326" r:id="rId48"/>
    <p:sldId id="321" r:id="rId49"/>
    <p:sldId id="322" r:id="rId50"/>
    <p:sldId id="308" r:id="rId51"/>
    <p:sldId id="309" r:id="rId52"/>
    <p:sldId id="294" r:id="rId53"/>
    <p:sldId id="295" r:id="rId54"/>
    <p:sldId id="33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1AAE"/>
    <a:srgbClr val="2D2D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6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85FF-39D4-4611-AE79-5537F498B85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4279D-B471-4516-BFEB-F8FCFD6FD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76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279D-B471-4516-BFEB-F8FCFD6FD18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8A7D-7BD0-476A-896D-AD2A226D0894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033B4-D952-48F6-8B8F-64DA2031B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52400"/>
            <a:ext cx="9435495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51" y="2667000"/>
            <a:ext cx="8229600" cy="2057400"/>
          </a:xfrm>
        </p:spPr>
        <p:txBody>
          <a:bodyPr>
            <a:normAutofit/>
          </a:bodyPr>
          <a:lstStyle/>
          <a:p>
            <a:r>
              <a:rPr lang="az-Cyrl-AZ" sz="4000" b="1" dirty="0" smtClean="0">
                <a:solidFill>
                  <a:schemeClr val="bg1"/>
                </a:solidFill>
              </a:rPr>
              <a:t>У</a:t>
            </a:r>
            <a:r>
              <a:rPr lang="en-US" sz="4000" b="1" dirty="0" smtClean="0">
                <a:solidFill>
                  <a:schemeClr val="bg1"/>
                </a:solidFill>
              </a:rPr>
              <a:t>ПОЗНАЈМО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 СЕБЕ И ДРУГЕ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-126101"/>
            <a:ext cx="2822097" cy="3090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48" y="944745"/>
            <a:ext cx="8229600" cy="2163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М</a:t>
            </a:r>
            <a:r>
              <a:rPr lang="x-none" sz="3200" smtClean="0"/>
              <a:t>лађи </a:t>
            </a:r>
            <a:r>
              <a:rPr lang="en-US" sz="3200" dirty="0" err="1" smtClean="0"/>
              <a:t>ученици</a:t>
            </a:r>
            <a:r>
              <a:rPr lang="en-US" sz="3200" dirty="0" smtClean="0"/>
              <a:t> </a:t>
            </a:r>
            <a:r>
              <a:rPr lang="x-none" sz="3200" smtClean="0"/>
              <a:t>су цртали словачке и српске          </a:t>
            </a:r>
            <a:br>
              <a:rPr lang="x-none" sz="3200" smtClean="0"/>
            </a:br>
            <a:r>
              <a:rPr lang="x-none" sz="3200" smtClean="0"/>
              <a:t>куће и народне ношње</a:t>
            </a:r>
            <a:endParaRPr lang="en-US" sz="3200" dirty="0"/>
          </a:p>
        </p:txBody>
      </p:sp>
      <p:pic>
        <p:nvPicPr>
          <p:cNvPr id="5" name="Content Placeholder 4" descr="пројекат пан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0"/>
            <a:ext cx="4038600" cy="3352800"/>
          </a:xfrm>
        </p:spPr>
      </p:pic>
      <p:pic>
        <p:nvPicPr>
          <p:cNvPr id="8" name="Content Placeholder 7" descr="пројекат пано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124200"/>
            <a:ext cx="40386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/>
              <a:t>Старији</a:t>
            </a:r>
            <a:r>
              <a:rPr lang="en-US" sz="4400" dirty="0" smtClean="0"/>
              <a:t> </a:t>
            </a:r>
            <a:r>
              <a:rPr lang="en-US" sz="4400" dirty="0" err="1" smtClean="0"/>
              <a:t>ченици</a:t>
            </a:r>
            <a:r>
              <a:rPr lang="en-US" sz="4400" dirty="0" smtClean="0"/>
              <a:t> </a:t>
            </a:r>
            <a:r>
              <a:rPr lang="x-none" sz="4400" smtClean="0"/>
              <a:t>су од папира направили женску народну ношњу Срба и Словака и обукли </a:t>
            </a:r>
            <a:endParaRPr lang="en-US" sz="4400" dirty="0"/>
          </a:p>
        </p:txBody>
      </p:sp>
      <p:pic>
        <p:nvPicPr>
          <p:cNvPr id="3" name="Content Placeholder 4" descr="пројекат пано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4038600" cy="2743200"/>
          </a:xfrm>
          <a:prstGeom prst="rect">
            <a:avLst/>
          </a:prstGeom>
        </p:spPr>
      </p:pic>
      <p:pic>
        <p:nvPicPr>
          <p:cNvPr id="4" name="Content Placeholder 5" descr="пројекат пано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06190"/>
            <a:ext cx="4038600" cy="2747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676400"/>
          </a:xfrm>
        </p:spPr>
        <p:txBody>
          <a:bodyPr/>
          <a:lstStyle/>
          <a:p>
            <a:r>
              <a:rPr lang="en-US" dirty="0" err="1" smtClean="0"/>
              <a:t>Едукативне</a:t>
            </a:r>
            <a:r>
              <a:rPr lang="en-US" dirty="0" smtClean="0"/>
              <a:t> </a:t>
            </a:r>
            <a:r>
              <a:rPr lang="en-US" dirty="0" err="1" smtClean="0"/>
              <a:t>радионице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9497"/>
            <a:ext cx="8229600" cy="57912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dirty="0" err="1" smtClean="0"/>
              <a:t>Ученици</a:t>
            </a:r>
            <a:r>
              <a:rPr lang="de-DE" dirty="0" smtClean="0"/>
              <a:t> </a:t>
            </a:r>
            <a:r>
              <a:rPr lang="x-none" smtClean="0"/>
              <a:t>су израдили плакате везан</a:t>
            </a:r>
            <a:r>
              <a:rPr lang="en-US" dirty="0" smtClean="0"/>
              <a:t>е</a:t>
            </a:r>
            <a:r>
              <a:rPr lang="x-none" smtClean="0"/>
              <a:t> за положај и прошлост два народа.</a:t>
            </a:r>
            <a:r>
              <a:rPr lang="de-DE" dirty="0" smtClean="0"/>
              <a:t> </a:t>
            </a:r>
            <a:r>
              <a:rPr lang="en-US" dirty="0" smtClean="0"/>
              <a:t>П</a:t>
            </a:r>
            <a:r>
              <a:rPr lang="x-none" smtClean="0"/>
              <a:t>рипремљене су песмице и драмски текстови на српском и словачком језику и изра</a:t>
            </a:r>
            <a:r>
              <a:rPr lang="en-US" dirty="0" err="1" smtClean="0"/>
              <a:t>ђени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x-none" smtClean="0"/>
              <a:t> плакат</a:t>
            </a:r>
            <a:r>
              <a:rPr lang="en-US" dirty="0" smtClean="0"/>
              <a:t>и</a:t>
            </a:r>
            <a:r>
              <a:rPr lang="x-none" smtClean="0"/>
              <a:t> упоредне књижевности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x-none" smtClean="0"/>
              <a:t/>
            </a:r>
            <a:br>
              <a:rPr lang="x-none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Република</a:t>
            </a:r>
            <a:r>
              <a:rPr lang="en-US" dirty="0" smtClean="0"/>
              <a:t> </a:t>
            </a:r>
            <a:r>
              <a:rPr lang="en-US" dirty="0" err="1" smtClean="0"/>
              <a:t>Србија</a:t>
            </a:r>
            <a:endParaRPr lang="en-US" dirty="0"/>
          </a:p>
        </p:txBody>
      </p:sp>
      <p:pic>
        <p:nvPicPr>
          <p:cNvPr id="4" name="Content Placeholder 3" descr="пројекат пан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574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Република</a:t>
            </a:r>
            <a:r>
              <a:rPr lang="en-US" dirty="0" smtClean="0"/>
              <a:t> </a:t>
            </a:r>
            <a:r>
              <a:rPr lang="en-US" dirty="0" err="1" smtClean="0"/>
              <a:t>Словачка</a:t>
            </a:r>
            <a:endParaRPr lang="en-US" dirty="0"/>
          </a:p>
        </p:txBody>
      </p:sp>
      <p:pic>
        <p:nvPicPr>
          <p:cNvPr id="4" name="Content Placeholder 3" descr="_20181226_130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1877" y="1600200"/>
            <a:ext cx="33002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8205"/>
            <a:ext cx="8229600" cy="1488936"/>
          </a:xfrm>
        </p:spPr>
        <p:txBody>
          <a:bodyPr/>
          <a:lstStyle/>
          <a:p>
            <a:r>
              <a:rPr lang="en-US" dirty="0" err="1" smtClean="0"/>
              <a:t>Музичке</a:t>
            </a:r>
            <a:r>
              <a:rPr lang="en-US" dirty="0" smtClean="0"/>
              <a:t> </a:t>
            </a:r>
            <a:r>
              <a:rPr lang="en-US" dirty="0" err="1" smtClean="0"/>
              <a:t>радионице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467350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Ученици </a:t>
            </a:r>
            <a:r>
              <a:rPr lang="x-none" smtClean="0"/>
              <a:t>су учили да играју </a:t>
            </a:r>
            <a:r>
              <a:rPr lang="en-US" dirty="0" smtClean="0"/>
              <a:t>и </a:t>
            </a:r>
            <a:r>
              <a:rPr lang="en-US" dirty="0" err="1" smtClean="0"/>
              <a:t>певају</a:t>
            </a:r>
            <a:r>
              <a:rPr lang="en-US" dirty="0" smtClean="0"/>
              <a:t> </a:t>
            </a:r>
            <a:r>
              <a:rPr lang="x-none" smtClean="0"/>
              <a:t>словачке и српске </a:t>
            </a:r>
            <a:r>
              <a:rPr lang="de-DE" dirty="0" smtClean="0"/>
              <a:t> </a:t>
            </a:r>
            <a:r>
              <a:rPr lang="x-none" smtClean="0"/>
              <a:t>народне игре</a:t>
            </a:r>
            <a:r>
              <a:rPr lang="de-DE" dirty="0" smtClean="0"/>
              <a:t> и </a:t>
            </a:r>
            <a:r>
              <a:rPr lang="x-none" smtClean="0"/>
              <a:t>песме.</a:t>
            </a:r>
            <a:br>
              <a:rPr lang="x-none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Хор на приредби</a:t>
            </a:r>
            <a:endParaRPr lang="en-US" dirty="0"/>
          </a:p>
        </p:txBody>
      </p:sp>
      <p:pic>
        <p:nvPicPr>
          <p:cNvPr id="4" name="Content Placeholder 3" descr="hor proje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667000"/>
          </a:xfrm>
        </p:spPr>
        <p:txBody>
          <a:bodyPr/>
          <a:lstStyle/>
          <a:p>
            <a:r>
              <a:rPr lang="en-US" dirty="0" smtClean="0"/>
              <a:t>ДАН МАТЕРЊЕГ ЈЕЗИКА</a:t>
            </a:r>
            <a:br>
              <a:rPr lang="en-US" dirty="0" smtClean="0"/>
            </a:br>
            <a:r>
              <a:rPr lang="en-US" dirty="0" smtClean="0"/>
              <a:t>21. </a:t>
            </a:r>
            <a:r>
              <a:rPr lang="en-US" dirty="0" err="1" smtClean="0"/>
              <a:t>фебруар</a:t>
            </a:r>
            <a:r>
              <a:rPr lang="en-US" dirty="0" smtClean="0"/>
              <a:t> 2018.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248400"/>
          </a:xfrm>
        </p:spPr>
        <p:txBody>
          <a:bodyPr>
            <a:noAutofit/>
          </a:bodyPr>
          <a:lstStyle/>
          <a:p>
            <a:pPr algn="l"/>
            <a:r>
              <a:rPr lang="x-none" sz="4000" smtClean="0"/>
              <a:t>Идеја за израду пројекта се појавила на семинару </a:t>
            </a:r>
            <a:r>
              <a:rPr lang="en-US" sz="4000" dirty="0" smtClean="0"/>
              <a:t>“</a:t>
            </a:r>
            <a:r>
              <a:rPr lang="en-US" sz="4000" dirty="0" err="1" smtClean="0"/>
              <a:t>Изазови</a:t>
            </a:r>
            <a:r>
              <a:rPr lang="en-US" sz="4000" dirty="0" smtClean="0"/>
              <a:t> </a:t>
            </a:r>
            <a:r>
              <a:rPr lang="en-US" sz="4000" dirty="0" err="1" smtClean="0"/>
              <a:t>интеркултуралног</a:t>
            </a:r>
            <a:r>
              <a:rPr lang="en-US" sz="4000" dirty="0" smtClean="0"/>
              <a:t> </a:t>
            </a:r>
            <a:r>
              <a:rPr lang="en-US" sz="4000" dirty="0" err="1" smtClean="0"/>
              <a:t>образовања</a:t>
            </a:r>
            <a:r>
              <a:rPr lang="en-US" sz="4000" dirty="0" smtClean="0"/>
              <a:t>”. </a:t>
            </a:r>
            <a:r>
              <a:rPr lang="en-US" sz="4000" dirty="0" err="1" smtClean="0"/>
              <a:t>После</a:t>
            </a:r>
            <a:r>
              <a:rPr lang="en-US" sz="4000" dirty="0" smtClean="0"/>
              <a:t> </a:t>
            </a:r>
            <a:r>
              <a:rPr lang="en-US" sz="4000" dirty="0" err="1" smtClean="0"/>
              <a:t>позива</a:t>
            </a:r>
            <a:r>
              <a:rPr lang="en-US" sz="4000" dirty="0" smtClean="0"/>
              <a:t> </a:t>
            </a:r>
            <a:r>
              <a:rPr lang="en-US" sz="4000" dirty="0" err="1" smtClean="0"/>
              <a:t>Екуменске</a:t>
            </a:r>
            <a:r>
              <a:rPr lang="en-US" sz="4000" dirty="0" smtClean="0"/>
              <a:t> </a:t>
            </a:r>
            <a:r>
              <a:rPr lang="en-US" sz="4000" dirty="0" err="1" smtClean="0"/>
              <a:t>хуманитарне</a:t>
            </a:r>
            <a:r>
              <a:rPr lang="en-US" sz="4000" dirty="0" smtClean="0"/>
              <a:t> </a:t>
            </a:r>
            <a:r>
              <a:rPr lang="en-US" sz="4000" dirty="0" err="1" smtClean="0"/>
              <a:t>организације</a:t>
            </a:r>
            <a:r>
              <a:rPr lang="en-US" sz="4000" dirty="0" smtClean="0"/>
              <a:t>, </a:t>
            </a:r>
            <a:r>
              <a:rPr lang="en-US" sz="4000" dirty="0" err="1" smtClean="0"/>
              <a:t>сачинили</a:t>
            </a:r>
            <a:r>
              <a:rPr lang="en-US" sz="4000" dirty="0" smtClean="0"/>
              <a:t> </a:t>
            </a:r>
            <a:r>
              <a:rPr lang="en-US" sz="4000" dirty="0" err="1" smtClean="0"/>
              <a:t>смо</a:t>
            </a:r>
            <a:r>
              <a:rPr lang="en-US" sz="4000" dirty="0" smtClean="0"/>
              <a:t> </a:t>
            </a:r>
            <a:r>
              <a:rPr lang="en-US" sz="4000" dirty="0" err="1" smtClean="0"/>
              <a:t>тим</a:t>
            </a:r>
            <a:r>
              <a:rPr lang="en-US" sz="4000" dirty="0" smtClean="0"/>
              <a:t> у </a:t>
            </a:r>
            <a:r>
              <a:rPr lang="en-US" sz="4000" dirty="0" err="1" smtClean="0"/>
              <a:t>нашој</a:t>
            </a:r>
            <a:r>
              <a:rPr lang="en-US" sz="4000" dirty="0" smtClean="0"/>
              <a:t> </a:t>
            </a:r>
            <a:r>
              <a:rPr lang="en-US" sz="4000" dirty="0" err="1" smtClean="0"/>
              <a:t>школи</a:t>
            </a:r>
            <a:r>
              <a:rPr lang="en-US" sz="4000" dirty="0"/>
              <a:t>.</a:t>
            </a:r>
            <a:r>
              <a:rPr lang="x-none" sz="4000" smtClean="0"/>
              <a:t/>
            </a:r>
            <a:br>
              <a:rPr lang="x-none" sz="4000" smtClean="0"/>
            </a:br>
            <a:r>
              <a:rPr lang="x-none" sz="3200" smtClean="0"/>
              <a:t/>
            </a:r>
            <a:br>
              <a:rPr lang="x-none" sz="320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r>
              <a:rPr lang="x-none" dirty="0" smtClean="0"/>
              <a:t>Позивница за приредбу</a:t>
            </a:r>
            <a:endParaRPr lang="en-US" dirty="0"/>
          </a:p>
        </p:txBody>
      </p:sp>
      <p:pic>
        <p:nvPicPr>
          <p:cNvPr id="4" name="Content Placeholder 3" descr="poyivnica za projek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05000"/>
            <a:ext cx="5271504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25571"/>
            <a:ext cx="9067800" cy="6049962"/>
          </a:xfrm>
        </p:spPr>
        <p:txBody>
          <a:bodyPr>
            <a:noAutofit/>
          </a:bodyPr>
          <a:lstStyle/>
          <a:p>
            <a:r>
              <a:rPr lang="x-none" sz="4000" b="1" smtClean="0"/>
              <a:t>21. </a:t>
            </a:r>
            <a:r>
              <a:rPr lang="en-US" sz="4000" b="1" dirty="0" smtClean="0"/>
              <a:t>ф</a:t>
            </a:r>
            <a:r>
              <a:rPr lang="x-none" sz="4000" b="1" smtClean="0"/>
              <a:t>ебруар</a:t>
            </a:r>
            <a:r>
              <a:rPr lang="en-US" sz="4000" b="1" dirty="0" smtClean="0"/>
              <a:t>а </a:t>
            </a:r>
            <a:r>
              <a:rPr lang="en-US" sz="4000" dirty="0" smtClean="0"/>
              <a:t>р</a:t>
            </a:r>
            <a:r>
              <a:rPr lang="x-none" sz="4000" smtClean="0"/>
              <a:t>еализована је приредба на којој су ученици показали све што су научили једни о другима. Изложени су ученички радови,певале су се народне песме оба народа, играле народне игре, презентовани су плакати упоредне књижевности, историјски и</a:t>
            </a:r>
            <a:r>
              <a:rPr lang="en-US" sz="4000" dirty="0" smtClean="0"/>
              <a:t> </a:t>
            </a:r>
            <a:r>
              <a:rPr lang="x-none" sz="4000" smtClean="0"/>
              <a:t>географски плакати а излагање ученика је пратила и презентација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917" y="1600201"/>
            <a:ext cx="2029883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600200"/>
            <a:ext cx="22098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562100"/>
            <a:ext cx="2209800" cy="194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962400"/>
            <a:ext cx="213360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636" y="3962400"/>
            <a:ext cx="2175164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636" y="3962400"/>
            <a:ext cx="2225964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пројекат припред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895600"/>
            <a:ext cx="7467600" cy="38030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71600"/>
            <a:ext cx="89916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x-none" sz="4000" smtClean="0"/>
              <a:t>Удружења же</a:t>
            </a:r>
            <a:r>
              <a:rPr lang="en-US" sz="4000" dirty="0" err="1" smtClean="0"/>
              <a:t>на</a:t>
            </a:r>
            <a:r>
              <a:rPr lang="x-none" sz="4000" smtClean="0"/>
              <a:t> из Луга и из Сусека су за ученике припремиле традиционалне колаче Словака и Срба.</a:t>
            </a:r>
            <a:r>
              <a:rPr lang="x-none" smtClean="0"/>
              <a:t/>
            </a:r>
            <a:br>
              <a:rPr lang="x-none" smtClean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После</a:t>
            </a:r>
            <a:r>
              <a:rPr lang="en-US" sz="3600" dirty="0" smtClean="0"/>
              <a:t> </a:t>
            </a:r>
            <a:r>
              <a:rPr lang="en-US" sz="3600" dirty="0" err="1" smtClean="0"/>
              <a:t>приредбе</a:t>
            </a:r>
            <a:r>
              <a:rPr lang="en-US" sz="3600" dirty="0" smtClean="0"/>
              <a:t> у</a:t>
            </a:r>
            <a:r>
              <a:rPr lang="x-none" sz="3600" smtClean="0"/>
              <a:t>ченици су се у групама припремали за квиз који је реализован у априлу. Наставници историје, географије, српског и словачког језика су им дали теме и текстове, као и изворе из којих могу да дођу до информација и материјала за квиз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440362"/>
          </a:xfrm>
        </p:spPr>
        <p:txBody>
          <a:bodyPr>
            <a:normAutofit/>
          </a:bodyPr>
          <a:lstStyle/>
          <a:p>
            <a:pPr algn="l"/>
            <a:r>
              <a:rPr lang="x-none" b="1" smtClean="0"/>
              <a:t/>
            </a:r>
            <a:br>
              <a:rPr lang="x-none" b="1" smtClean="0"/>
            </a:br>
            <a:r>
              <a:rPr lang="de-DE" dirty="0" smtClean="0"/>
              <a:t> </a:t>
            </a:r>
            <a:r>
              <a:rPr lang="x-none" smtClean="0"/>
              <a:t>Квиз „</a:t>
            </a:r>
            <a:r>
              <a:rPr lang="en-US" dirty="0" err="1" smtClean="0"/>
              <a:t>Упознај</a:t>
            </a:r>
            <a:r>
              <a:rPr lang="en-US" dirty="0" smtClean="0"/>
              <a:t> </a:t>
            </a:r>
            <a:r>
              <a:rPr lang="en-US" dirty="0" err="1" smtClean="0"/>
              <a:t>себе</a:t>
            </a:r>
            <a:r>
              <a:rPr lang="en-US" dirty="0" smtClean="0"/>
              <a:t> и </a:t>
            </a:r>
            <a:r>
              <a:rPr lang="en-US" dirty="0" err="1" smtClean="0"/>
              <a:t>друге</a:t>
            </a:r>
            <a:r>
              <a:rPr lang="x-none" smtClean="0"/>
              <a:t> 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x-none" smtClean="0"/>
              <a:t>Квиз је био забавног али и такмичарског карактера.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5897562"/>
          </a:xfrm>
        </p:spPr>
        <p:txBody>
          <a:bodyPr>
            <a:normAutofit/>
          </a:bodyPr>
          <a:lstStyle/>
          <a:p>
            <a:pPr algn="l"/>
            <a:r>
              <a:rPr lang="x-none" b="1" smtClean="0"/>
              <a:t>Циљ </a:t>
            </a:r>
            <a:r>
              <a:rPr lang="en-US" dirty="0" err="1" smtClean="0"/>
              <a:t>квиза</a:t>
            </a:r>
            <a:r>
              <a:rPr lang="en-US" b="1" dirty="0" smtClean="0"/>
              <a:t> </a:t>
            </a:r>
            <a:r>
              <a:rPr lang="x-none" smtClean="0"/>
              <a:t>је био да ученици увиде колико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ова</a:t>
            </a:r>
            <a:r>
              <a:rPr lang="en-US" dirty="0" smtClean="0"/>
              <a:t> </a:t>
            </a:r>
            <a:r>
              <a:rPr lang="en-US" dirty="0" err="1" smtClean="0"/>
              <a:t>два</a:t>
            </a:r>
            <a:r>
              <a:rPr lang="en-US" dirty="0" smtClean="0"/>
              <a:t> </a:t>
            </a:r>
            <a:r>
              <a:rPr lang="en-US" dirty="0" err="1" smtClean="0"/>
              <a:t>народа</a:t>
            </a:r>
            <a:r>
              <a:rPr lang="en-US" dirty="0" smtClean="0"/>
              <a:t> </a:t>
            </a:r>
            <a:r>
              <a:rPr lang="en-US" dirty="0" err="1" smtClean="0"/>
              <a:t>слична</a:t>
            </a:r>
            <a:r>
              <a:rPr lang="en-US" dirty="0" smtClean="0"/>
              <a:t> и </a:t>
            </a:r>
            <a:r>
              <a:rPr lang="en-US" dirty="0" err="1" smtClean="0"/>
              <a:t>колико</a:t>
            </a:r>
            <a:r>
              <a:rPr lang="en-US" dirty="0" smtClean="0"/>
              <a:t> </a:t>
            </a:r>
            <a:r>
              <a:rPr lang="en-US" dirty="0" err="1" smtClean="0"/>
              <a:t>нас</a:t>
            </a:r>
            <a:r>
              <a:rPr lang="en-US" dirty="0" smtClean="0"/>
              <a:t> </a:t>
            </a:r>
            <a:r>
              <a:rPr lang="en-US" dirty="0" err="1" smtClean="0"/>
              <a:t>заједничка</a:t>
            </a:r>
            <a:r>
              <a:rPr lang="en-US" dirty="0" smtClean="0"/>
              <a:t> </a:t>
            </a:r>
            <a:r>
              <a:rPr lang="en-US" dirty="0" err="1" smtClean="0"/>
              <a:t>историја</a:t>
            </a:r>
            <a:r>
              <a:rPr lang="en-US" dirty="0" smtClean="0"/>
              <a:t> </a:t>
            </a:r>
            <a:r>
              <a:rPr lang="en-US" dirty="0" err="1" smtClean="0"/>
              <a:t>спаја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886200"/>
            <a:ext cx="27432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524000"/>
            <a:ext cx="27432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447800"/>
            <a:ext cx="29718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695700"/>
            <a:ext cx="3051535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pPr algn="l"/>
            <a:r>
              <a:rPr lang="x-none" smtClean="0"/>
              <a:t>После </a:t>
            </a:r>
            <a:r>
              <a:rPr lang="en-US" dirty="0" err="1" smtClean="0"/>
              <a:t>квиза</a:t>
            </a:r>
            <a:r>
              <a:rPr lang="en-US" dirty="0" smtClean="0"/>
              <a:t> </a:t>
            </a:r>
            <a:r>
              <a:rPr lang="x-none" smtClean="0"/>
              <a:t>је уследила игра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x-none" smtClean="0"/>
              <a:t>„ Не љути се што знам више“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НЕ ЉУТИ СЕ ШТО ЗНАМ ВИШЕ</a:t>
            </a:r>
            <a:endParaRPr lang="en-US" dirty="0"/>
          </a:p>
        </p:txBody>
      </p:sp>
      <p:pic>
        <p:nvPicPr>
          <p:cNvPr id="5" name="Content Placeholder 4" descr="квиз - иг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квиз игр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49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Чланови</a:t>
            </a:r>
            <a:r>
              <a:rPr lang="en-US" dirty="0" smtClean="0"/>
              <a:t> </a:t>
            </a:r>
            <a:r>
              <a:rPr lang="en-US" dirty="0" err="1" smtClean="0"/>
              <a:t>тима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x-none" b="1" smtClean="0"/>
              <a:t>Ана </a:t>
            </a:r>
            <a:r>
              <a:rPr lang="en-US" b="1" dirty="0" err="1" smtClean="0"/>
              <a:t>Здравковић</a:t>
            </a:r>
            <a:r>
              <a:rPr lang="en-US" b="1" dirty="0" smtClean="0"/>
              <a:t>,</a:t>
            </a:r>
            <a:r>
              <a:rPr lang="x-none" b="1" smtClean="0"/>
              <a:t/>
            </a:r>
            <a:br>
              <a:rPr lang="x-none" b="1" smtClean="0"/>
            </a:br>
            <a:r>
              <a:rPr lang="en-US" b="1" dirty="0" smtClean="0"/>
              <a:t>       </a:t>
            </a:r>
            <a:r>
              <a:rPr lang="x-none" b="1" smtClean="0"/>
              <a:t>Невенка Шодић</a:t>
            </a:r>
            <a:r>
              <a:rPr lang="en-US" b="1" dirty="0" smtClean="0"/>
              <a:t> и </a:t>
            </a:r>
            <a:br>
              <a:rPr lang="en-US" b="1" dirty="0" smtClean="0"/>
            </a:br>
            <a:r>
              <a:rPr lang="en-US" b="1" dirty="0" smtClean="0"/>
              <a:t>      </a:t>
            </a:r>
            <a:r>
              <a:rPr lang="x-none" b="1" smtClean="0"/>
              <a:t>Данијела Шегрт Ђорђевић</a:t>
            </a:r>
            <a:r>
              <a:rPr lang="en-US" b="1" dirty="0" smtClean="0"/>
              <a:t> </a:t>
            </a:r>
            <a:r>
              <a:rPr lang="x-none" smtClean="0"/>
              <a:t>заједнички </a:t>
            </a:r>
            <a:r>
              <a:rPr lang="x-none"/>
              <a:t>су написале </a:t>
            </a:r>
            <a:r>
              <a:rPr lang="x-none" smtClean="0"/>
              <a:t>пројекат</a:t>
            </a:r>
            <a:r>
              <a:rPr lang="en-US" dirty="0" smtClean="0"/>
              <a:t> “</a:t>
            </a:r>
            <a:r>
              <a:rPr lang="en-US" dirty="0" err="1" smtClean="0"/>
              <a:t>Упознајмо</a:t>
            </a:r>
            <a:r>
              <a:rPr lang="en-US" dirty="0" smtClean="0"/>
              <a:t> </a:t>
            </a:r>
            <a:r>
              <a:rPr lang="en-US" dirty="0" err="1" smtClean="0"/>
              <a:t>себе</a:t>
            </a:r>
            <a:r>
              <a:rPr lang="en-US" dirty="0" smtClean="0"/>
              <a:t> и </a:t>
            </a:r>
            <a:r>
              <a:rPr lang="en-US" dirty="0" err="1" smtClean="0"/>
              <a:t>друге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x-none" smtClean="0"/>
              <a:t>Пројекат је прихваћен од стране Екуменске хуманитарне организације.</a:t>
            </a:r>
            <a:br>
              <a:rPr lang="x-none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Овим</a:t>
            </a:r>
            <a:r>
              <a:rPr lang="en-US" dirty="0" smtClean="0"/>
              <a:t> </a:t>
            </a:r>
            <a:r>
              <a:rPr lang="en-US" dirty="0" err="1" smtClean="0"/>
              <a:t>пројектом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смо</a:t>
            </a:r>
            <a:r>
              <a:rPr lang="en-US" dirty="0" smtClean="0"/>
              <a:t> </a:t>
            </a:r>
            <a:r>
              <a:rPr lang="en-US" dirty="0" err="1" smtClean="0"/>
              <a:t>отворили</a:t>
            </a:r>
            <a:r>
              <a:rPr lang="en-US" dirty="0" smtClean="0"/>
              <a:t> </a:t>
            </a:r>
            <a:r>
              <a:rPr lang="en-US" dirty="0" err="1" smtClean="0"/>
              <a:t>неко</a:t>
            </a:r>
            <a:r>
              <a:rPr lang="en-US" dirty="0" smtClean="0"/>
              <a:t> </a:t>
            </a:r>
            <a:r>
              <a:rPr lang="en-US" dirty="0" err="1" smtClean="0"/>
              <a:t>ново</a:t>
            </a:r>
            <a:r>
              <a:rPr lang="en-US" dirty="0" smtClean="0"/>
              <a:t> </a:t>
            </a:r>
            <a:r>
              <a:rPr lang="en-US" dirty="0" err="1" smtClean="0"/>
              <a:t>поглавље</a:t>
            </a:r>
            <a:r>
              <a:rPr lang="en-US" dirty="0" smtClean="0"/>
              <a:t> у </a:t>
            </a:r>
            <a:r>
              <a:rPr lang="en-US" dirty="0" err="1" smtClean="0"/>
              <a:t>нашој</a:t>
            </a:r>
            <a:r>
              <a:rPr lang="en-US" dirty="0" smtClean="0"/>
              <a:t> </a:t>
            </a:r>
            <a:r>
              <a:rPr lang="en-US" dirty="0" err="1" smtClean="0"/>
              <a:t>школи</a:t>
            </a:r>
            <a:r>
              <a:rPr lang="en-US" dirty="0" smtClean="0"/>
              <a:t>. </a:t>
            </a:r>
            <a:r>
              <a:rPr lang="en-US" dirty="0" err="1" smtClean="0"/>
              <a:t>Оно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некад</a:t>
            </a:r>
            <a:r>
              <a:rPr lang="en-US" dirty="0" smtClean="0"/>
              <a:t> </a:t>
            </a:r>
            <a:r>
              <a:rPr lang="en-US" dirty="0" err="1" smtClean="0"/>
              <a:t>била</a:t>
            </a:r>
            <a:r>
              <a:rPr lang="en-US" dirty="0" smtClean="0"/>
              <a:t> “</a:t>
            </a:r>
            <a:r>
              <a:rPr lang="en-US" dirty="0" err="1" smtClean="0"/>
              <a:t>табу</a:t>
            </a:r>
            <a:r>
              <a:rPr lang="en-US" dirty="0" smtClean="0"/>
              <a:t>” </a:t>
            </a:r>
            <a:r>
              <a:rPr lang="en-US" dirty="0" err="1" smtClean="0"/>
              <a:t>тема</a:t>
            </a:r>
            <a:r>
              <a:rPr lang="en-US" dirty="0" smtClean="0"/>
              <a:t> </a:t>
            </a:r>
            <a:r>
              <a:rPr lang="en-US" dirty="0" err="1" smtClean="0"/>
              <a:t>сада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повод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сарадњу</a:t>
            </a:r>
            <a:r>
              <a:rPr lang="en-US" dirty="0" smtClean="0"/>
              <a:t>, </a:t>
            </a:r>
            <a:r>
              <a:rPr lang="en-US" dirty="0" err="1" smtClean="0"/>
              <a:t>нова</a:t>
            </a:r>
            <a:r>
              <a:rPr lang="en-US" dirty="0" smtClean="0"/>
              <a:t> </a:t>
            </a:r>
            <a:r>
              <a:rPr lang="en-US" dirty="0" err="1" smtClean="0"/>
              <a:t>сазнања</a:t>
            </a:r>
            <a:r>
              <a:rPr lang="en-US" dirty="0" smtClean="0"/>
              <a:t> и </a:t>
            </a:r>
            <a:r>
              <a:rPr lang="en-US" dirty="0" err="1" smtClean="0"/>
              <a:t>истраживања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354762"/>
          </a:xfrm>
        </p:spPr>
        <p:txBody>
          <a:bodyPr>
            <a:normAutofit/>
          </a:bodyPr>
          <a:lstStyle/>
          <a:p>
            <a:pPr algn="l"/>
            <a:r>
              <a:rPr lang="x-none" smtClean="0"/>
              <a:t>Поред образовне и васпитне функције овог пројекта, у школи су остали и неки материјални докази нашег учешћа у пројекту, који су значајни за нас. Од добијених средстава </a:t>
            </a:r>
            <a:r>
              <a:rPr lang="en-US" dirty="0" err="1" smtClean="0"/>
              <a:t>уредили</a:t>
            </a:r>
            <a:r>
              <a:rPr lang="en-US" dirty="0" smtClean="0"/>
              <a:t> </a:t>
            </a:r>
            <a:r>
              <a:rPr lang="en-US" dirty="0" err="1" smtClean="0"/>
              <a:t>смо</a:t>
            </a:r>
            <a:r>
              <a:rPr lang="en-US" dirty="0" smtClean="0"/>
              <a:t> </a:t>
            </a:r>
            <a:r>
              <a:rPr lang="x-none" smtClean="0"/>
              <a:t>етно-кут</a:t>
            </a:r>
            <a:r>
              <a:rPr lang="en-US" dirty="0" err="1" smtClean="0"/>
              <a:t>ак</a:t>
            </a:r>
            <a:r>
              <a:rPr lang="x-none" smtClean="0"/>
              <a:t>. </a:t>
            </a:r>
            <a:br>
              <a:rPr lang="x-none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err="1" smtClean="0"/>
              <a:t>Етно</a:t>
            </a:r>
            <a:r>
              <a:rPr lang="en-US" dirty="0" smtClean="0"/>
              <a:t> - </a:t>
            </a:r>
            <a:r>
              <a:rPr lang="en-US" dirty="0" err="1" smtClean="0"/>
              <a:t>кутак</a:t>
            </a:r>
            <a:endParaRPr lang="en-US" dirty="0"/>
          </a:p>
        </p:txBody>
      </p:sp>
      <p:pic>
        <p:nvPicPr>
          <p:cNvPr id="5" name="Content Placeholder 4" descr="_20181224_1931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4038600" cy="4100447"/>
          </a:xfrm>
        </p:spPr>
      </p:pic>
      <p:pic>
        <p:nvPicPr>
          <p:cNvPr id="6" name="Content Placeholder 5" descr="_20181224_193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209800"/>
            <a:ext cx="4038600" cy="3648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Ученички</a:t>
            </a:r>
            <a:r>
              <a:rPr lang="en-US" dirty="0" smtClean="0"/>
              <a:t> </a:t>
            </a:r>
            <a:r>
              <a:rPr lang="en-US" dirty="0" err="1" smtClean="0"/>
              <a:t>радови</a:t>
            </a:r>
            <a:r>
              <a:rPr lang="en-US" dirty="0" smtClean="0"/>
              <a:t> </a:t>
            </a:r>
            <a:r>
              <a:rPr lang="en-US" dirty="0" err="1" smtClean="0"/>
              <a:t>красе</a:t>
            </a:r>
            <a:r>
              <a:rPr lang="en-US" dirty="0" smtClean="0"/>
              <a:t> </a:t>
            </a:r>
            <a:r>
              <a:rPr lang="en-US" dirty="0" err="1" smtClean="0"/>
              <a:t>ходнике</a:t>
            </a:r>
            <a:endParaRPr lang="en-US" dirty="0"/>
          </a:p>
        </p:txBody>
      </p:sp>
      <p:pic>
        <p:nvPicPr>
          <p:cNvPr id="4" name="Content Placeholder 3" descr="DSC_2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x-none" dirty="0" smtClean="0"/>
              <a:t>Одрживост пројекта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algn="l"/>
            <a:r>
              <a:rPr lang="x-none" smtClean="0"/>
              <a:t>Поносни </a:t>
            </a:r>
            <a:r>
              <a:rPr lang="x-none" dirty="0" smtClean="0"/>
              <a:t>смо на резултате нашег рада и мотивисани да наставимо са овим пројектом</a:t>
            </a:r>
            <a:r>
              <a:rPr lang="x-none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x-none" smtClean="0"/>
              <a:t>Пошто </a:t>
            </a:r>
            <a:r>
              <a:rPr lang="x-none" dirty="0" smtClean="0"/>
              <a:t>се наши ученици сусрећу са руским и енглеским језиком, одлучили смо да их ове године упознамо са Русијом.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pPr algn="l"/>
            <a:r>
              <a:rPr lang="x-none" smtClean="0"/>
              <a:t>Активности </a:t>
            </a:r>
            <a:r>
              <a:rPr lang="en-US" dirty="0" err="1" smtClean="0"/>
              <a:t>су</a:t>
            </a:r>
            <a:r>
              <a:rPr lang="x-none" smtClean="0"/>
              <a:t> би</a:t>
            </a:r>
            <a:r>
              <a:rPr lang="en-US" dirty="0" err="1" smtClean="0"/>
              <a:t>ле</a:t>
            </a:r>
            <a:r>
              <a:rPr lang="x-none" smtClean="0"/>
              <a:t> </a:t>
            </a:r>
            <a:r>
              <a:rPr lang="x-none" dirty="0" smtClean="0"/>
              <a:t>сличне као и претходне године</a:t>
            </a:r>
            <a:r>
              <a:rPr lang="x-none" smtClean="0"/>
              <a:t>. </a:t>
            </a:r>
            <a:r>
              <a:rPr lang="en-US" dirty="0" smtClean="0"/>
              <a:t>О</a:t>
            </a:r>
            <a:r>
              <a:rPr lang="x-none" smtClean="0"/>
              <a:t>рганизоване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x-none" smtClean="0"/>
              <a:t> </a:t>
            </a:r>
            <a:r>
              <a:rPr lang="x-none" dirty="0" smtClean="0"/>
              <a:t>ликовне, музичке и едукативне радионице.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algn="l"/>
            <a:r>
              <a:rPr lang="en-US" b="1" dirty="0" smtClean="0"/>
              <a:t>8. </a:t>
            </a:r>
            <a:r>
              <a:rPr lang="en-US" b="1" dirty="0" err="1" smtClean="0"/>
              <a:t>марта</a:t>
            </a:r>
            <a:r>
              <a:rPr lang="en-US" b="1" dirty="0" smtClean="0"/>
              <a:t> </a:t>
            </a:r>
            <a:r>
              <a:rPr lang="en-US" dirty="0" err="1" smtClean="0"/>
              <a:t>обележили</a:t>
            </a:r>
            <a:r>
              <a:rPr lang="en-US" dirty="0" smtClean="0"/>
              <a:t> </a:t>
            </a:r>
            <a:r>
              <a:rPr lang="en-US" dirty="0" err="1" smtClean="0"/>
              <a:t>смо</a:t>
            </a:r>
            <a:r>
              <a:rPr lang="en-US" dirty="0" smtClean="0"/>
              <a:t> </a:t>
            </a:r>
            <a:r>
              <a:rPr lang="en-US" dirty="0" err="1" smtClean="0"/>
              <a:t>Дан</a:t>
            </a:r>
            <a:r>
              <a:rPr lang="en-US" dirty="0" smtClean="0"/>
              <a:t> </a:t>
            </a:r>
            <a:r>
              <a:rPr lang="en-US" dirty="0" err="1" smtClean="0"/>
              <a:t>матерњег</a:t>
            </a:r>
            <a:r>
              <a:rPr lang="en-US" dirty="0" smtClean="0"/>
              <a:t> </a:t>
            </a:r>
            <a:r>
              <a:rPr lang="en-US" dirty="0" err="1" smtClean="0"/>
              <a:t>језика</a:t>
            </a:r>
            <a:r>
              <a:rPr lang="en-US" dirty="0" smtClean="0"/>
              <a:t>, </a:t>
            </a:r>
            <a:r>
              <a:rPr lang="en-US" dirty="0" err="1" smtClean="0"/>
              <a:t>као</a:t>
            </a:r>
            <a:r>
              <a:rPr lang="en-US" dirty="0" smtClean="0"/>
              <a:t> и </a:t>
            </a:r>
            <a:r>
              <a:rPr lang="en-US" dirty="0" err="1" smtClean="0"/>
              <a:t>руски</a:t>
            </a:r>
            <a:r>
              <a:rPr lang="en-US" dirty="0" smtClean="0"/>
              <a:t> </a:t>
            </a:r>
            <a:r>
              <a:rPr lang="en-US" dirty="0" err="1" smtClean="0"/>
              <a:t>празник</a:t>
            </a:r>
            <a:r>
              <a:rPr lang="en-US" dirty="0" smtClean="0"/>
              <a:t> </a:t>
            </a:r>
            <a:r>
              <a:rPr lang="en-US" dirty="0" err="1" smtClean="0"/>
              <a:t>Масленицу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rmAutofit/>
          </a:bodyPr>
          <a:lstStyle/>
          <a:p>
            <a:r>
              <a:rPr lang="x-none" smtClean="0"/>
              <a:t> Масленица</a:t>
            </a:r>
            <a:endParaRPr lang="en-US" dirty="0"/>
          </a:p>
        </p:txBody>
      </p:sp>
      <p:pic>
        <p:nvPicPr>
          <p:cNvPr id="4" name="Content Placeholder 3" descr="IMG-87ef97b5079e30286f75a073f1bf2e67-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692" y="2178780"/>
            <a:ext cx="6231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Масленица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је прослава скорог краја зиме и слична је западно-хришћанским покладама.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267200"/>
          </a:xfrm>
        </p:spPr>
        <p:txBody>
          <a:bodyPr>
            <a:normAutofit fontScale="90000"/>
          </a:bodyPr>
          <a:lstStyle/>
          <a:p>
            <a:pPr algn="l"/>
            <a:r>
              <a:rPr lang="x-none" smtClean="0"/>
              <a:t>Реализација пројекта </a:t>
            </a:r>
            <a:r>
              <a:rPr lang="en-US" dirty="0" smtClean="0"/>
              <a:t>je </a:t>
            </a:r>
            <a:r>
              <a:rPr lang="x-none" smtClean="0"/>
              <a:t>почела </a:t>
            </a:r>
            <a:br>
              <a:rPr lang="x-none" smtClean="0"/>
            </a:br>
            <a:r>
              <a:rPr lang="x-none" smtClean="0"/>
              <a:t>29. августа 2017. </a:t>
            </a:r>
            <a:r>
              <a:rPr lang="en-US" dirty="0" err="1" smtClean="0"/>
              <a:t>године</a:t>
            </a:r>
            <a:r>
              <a:rPr lang="en-US" dirty="0" smtClean="0"/>
              <a:t>, </a:t>
            </a:r>
            <a:r>
              <a:rPr lang="x-none" smtClean="0"/>
              <a:t>када је на наставничком већу </a:t>
            </a:r>
            <a:r>
              <a:rPr lang="en-US" dirty="0" smtClean="0"/>
              <a:t>Т</a:t>
            </a:r>
            <a:r>
              <a:rPr lang="x-none" smtClean="0"/>
              <a:t>им упознао колектив са пројектом , активностима и обавезама чланова наставничког већа при реализацији истог.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8768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Ученици и наставници су се потрудили да представе и приближе овај празник кроз стихове великих руских песника </a:t>
            </a:r>
            <a:r>
              <a:rPr lang="en-US" sz="3600" dirty="0" smtClean="0"/>
              <a:t>и </a:t>
            </a:r>
            <a:r>
              <a:rPr lang="en-US" sz="3600" dirty="0" err="1" smtClean="0"/>
              <a:t>драматизацијом</a:t>
            </a:r>
            <a:r>
              <a:rPr lang="en-US" sz="3600" dirty="0" smtClean="0"/>
              <a:t>  </a:t>
            </a:r>
            <a:r>
              <a:rPr lang="en-US" sz="3600" dirty="0" err="1" smtClean="0"/>
              <a:t>бајке</a:t>
            </a:r>
            <a:r>
              <a:rPr lang="ru-RU" sz="3600" dirty="0" smtClean="0"/>
              <a:t>  „Бајк</a:t>
            </a:r>
            <a:r>
              <a:rPr lang="en-US" sz="3600" dirty="0" smtClean="0"/>
              <a:t>а</a:t>
            </a:r>
            <a:r>
              <a:rPr lang="ru-RU" sz="3600" dirty="0" smtClean="0"/>
              <a:t> о рибару и рибици“</a:t>
            </a:r>
            <a:r>
              <a:rPr lang="en-US" sz="3600" dirty="0" smtClean="0"/>
              <a:t>.</a:t>
            </a:r>
            <a:r>
              <a:rPr lang="ru-RU" sz="3600" dirty="0" smtClean="0"/>
              <a:t> 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3595891_2266931346881333_6100413934823538688_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53577952_2266929800214821_2730308081547214848_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429000"/>
          </a:xfrm>
        </p:spPr>
        <p:txBody>
          <a:bodyPr/>
          <a:lstStyle/>
          <a:p>
            <a:pPr algn="l"/>
            <a:r>
              <a:rPr lang="en-US" dirty="0" smtClean="0"/>
              <a:t>У</a:t>
            </a:r>
            <a:r>
              <a:rPr lang="ru-RU" dirty="0" smtClean="0"/>
              <a:t>ченици нижих разреда су увежбали сплет српских </a:t>
            </a:r>
            <a:r>
              <a:rPr lang="en-US" dirty="0" smtClean="0"/>
              <a:t>и </a:t>
            </a:r>
            <a:r>
              <a:rPr lang="en-US" dirty="0" err="1" smtClean="0"/>
              <a:t>руских</a:t>
            </a:r>
            <a:r>
              <a:rPr lang="en-US" dirty="0" smtClean="0"/>
              <a:t> </a:t>
            </a:r>
            <a:r>
              <a:rPr lang="ru-RU" dirty="0" smtClean="0"/>
              <a:t>игара</a:t>
            </a:r>
            <a:r>
              <a:rPr lang="ru-RU" sz="4800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53485387_2266928030214998_6319498026159177728_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86100" y="1600200"/>
            <a:ext cx="3180800" cy="4525963"/>
          </a:xfrm>
        </p:spPr>
      </p:pic>
      <p:pic>
        <p:nvPicPr>
          <p:cNvPr id="6" name="Content Placeholder 5" descr="53761204_2266930966881371_5647693625564332032_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pPr algn="l"/>
            <a:r>
              <a:rPr lang="x-none" smtClean="0"/>
              <a:t>Тај дан </a:t>
            </a:r>
            <a:r>
              <a:rPr lang="en-US" dirty="0" err="1" smtClean="0"/>
              <a:t>су</a:t>
            </a:r>
            <a:r>
              <a:rPr lang="x-none" smtClean="0"/>
              <a:t> нашу школу посети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студенти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катедре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руски</a:t>
            </a:r>
            <a:r>
              <a:rPr lang="en-US" dirty="0" smtClean="0"/>
              <a:t> </a:t>
            </a:r>
            <a:r>
              <a:rPr lang="en-US" dirty="0" err="1" smtClean="0"/>
              <a:t>језик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454932_2266931403547994_8386623329972256768_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429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Ученици нижих разреда  су </a:t>
            </a:r>
            <a:r>
              <a:rPr lang="en-US" dirty="0" err="1" smtClean="0"/>
              <a:t>направили</a:t>
            </a:r>
            <a:r>
              <a:rPr lang="en-US" dirty="0" smtClean="0"/>
              <a:t> </a:t>
            </a:r>
            <a:r>
              <a:rPr lang="en-US" dirty="0" err="1" smtClean="0"/>
              <a:t>бабушке</a:t>
            </a:r>
            <a:r>
              <a:rPr lang="ru-RU" dirty="0" smtClean="0"/>
              <a:t> и  друге симболе који представљају Русију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Продајна</a:t>
            </a:r>
            <a:r>
              <a:rPr lang="en-US" dirty="0" smtClean="0"/>
              <a:t> </a:t>
            </a:r>
            <a:r>
              <a:rPr lang="en-US" dirty="0" err="1" smtClean="0"/>
              <a:t>изложба</a:t>
            </a:r>
            <a:r>
              <a:rPr lang="en-US" dirty="0" smtClean="0"/>
              <a:t> </a:t>
            </a:r>
            <a:r>
              <a:rPr lang="en-US" dirty="0" err="1" smtClean="0"/>
              <a:t>ученичких</a:t>
            </a:r>
            <a:r>
              <a:rPr lang="en-US" dirty="0" smtClean="0"/>
              <a:t> </a:t>
            </a:r>
            <a:r>
              <a:rPr lang="en-US" dirty="0" err="1" smtClean="0"/>
              <a:t>радова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53385622_2266928510214950_5453983522408628224_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752600"/>
            <a:ext cx="5657454" cy="452596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86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У</a:t>
            </a:r>
            <a:r>
              <a:rPr lang="ru-RU" dirty="0" smtClean="0"/>
              <a:t>ченици виших </a:t>
            </a:r>
            <a:r>
              <a:rPr lang="en-US" dirty="0" err="1" smtClean="0"/>
              <a:t>разреда</a:t>
            </a:r>
            <a:r>
              <a:rPr lang="en-US" dirty="0" smtClean="0"/>
              <a:t> </a:t>
            </a:r>
            <a:r>
              <a:rPr lang="ru-RU" dirty="0" smtClean="0"/>
              <a:t>су припремили празничне столове. На столовима су биле палачинке, које обележавају симбол Масленице</a:t>
            </a:r>
            <a:r>
              <a:rPr lang="en-US" dirty="0" smtClean="0"/>
              <a:t> и </a:t>
            </a:r>
            <a:r>
              <a:rPr lang="en-US" dirty="0" err="1" smtClean="0"/>
              <a:t>чај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54425427_2266929653548169_5187920911285616640_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2496" y="1600200"/>
            <a:ext cx="605900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projekat avg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343400" cy="4267200"/>
          </a:xfrm>
          <a:prstGeom prst="rect">
            <a:avLst/>
          </a:prstGeom>
        </p:spPr>
      </p:pic>
      <p:pic>
        <p:nvPicPr>
          <p:cNvPr id="3" name="Content Placeholder 5" descr="projekat avgu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828800"/>
            <a:ext cx="4114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algn="l"/>
            <a:r>
              <a:rPr lang="x-none" dirty="0" smtClean="0"/>
              <a:t>У априлу ће бити организован квиз </a:t>
            </a:r>
            <a:r>
              <a:rPr lang="x-none" smtClean="0"/>
              <a:t>знања “</a:t>
            </a:r>
            <a:r>
              <a:rPr lang="en-US" dirty="0" err="1" smtClean="0"/>
              <a:t>Упознај</a:t>
            </a:r>
            <a:r>
              <a:rPr lang="en-US" dirty="0" smtClean="0"/>
              <a:t> </a:t>
            </a:r>
            <a:r>
              <a:rPr lang="en-US" dirty="0" err="1" smtClean="0"/>
              <a:t>себе</a:t>
            </a:r>
            <a:r>
              <a:rPr lang="en-US" dirty="0" smtClean="0"/>
              <a:t> и </a:t>
            </a:r>
            <a:r>
              <a:rPr lang="en-US" dirty="0" err="1" smtClean="0"/>
              <a:t>друге</a:t>
            </a:r>
            <a:r>
              <a:rPr lang="x-none" smtClean="0"/>
              <a:t>” </a:t>
            </a:r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0000"/>
          </a:bodyPr>
          <a:lstStyle/>
          <a:p>
            <a:pPr algn="l"/>
            <a:r>
              <a:rPr lang="x-none" smtClean="0"/>
              <a:t>Рад на овом пројекту обележио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x-none" smtClean="0"/>
              <a:t> </a:t>
            </a:r>
            <a:r>
              <a:rPr lang="en-US" dirty="0" err="1" smtClean="0"/>
              <a:t>већину</a:t>
            </a:r>
            <a:r>
              <a:rPr lang="en-US" dirty="0" smtClean="0"/>
              <a:t> </a:t>
            </a:r>
            <a:r>
              <a:rPr lang="x-none" smtClean="0"/>
              <a:t>активности у </a:t>
            </a:r>
            <a:r>
              <a:rPr lang="en-US" dirty="0" err="1" smtClean="0"/>
              <a:t>претходној</a:t>
            </a:r>
            <a:r>
              <a:rPr lang="en-US" dirty="0" smtClean="0"/>
              <a:t> </a:t>
            </a:r>
            <a:r>
              <a:rPr lang="x-none" dirty="0" smtClean="0"/>
              <a:t>и овој </a:t>
            </a:r>
            <a:r>
              <a:rPr lang="x-none" smtClean="0"/>
              <a:t>школској години.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x-none" smtClean="0"/>
              <a:t>Допринео </a:t>
            </a:r>
            <a:r>
              <a:rPr lang="x-none" dirty="0" smtClean="0"/>
              <a:t>је </a:t>
            </a:r>
            <a:r>
              <a:rPr lang="x-none" smtClean="0"/>
              <a:t>боље</a:t>
            </a:r>
            <a:r>
              <a:rPr lang="x-none" dirty="0" smtClean="0"/>
              <a:t>м</a:t>
            </a:r>
            <a:r>
              <a:rPr lang="x-none" smtClean="0"/>
              <a:t> разумевањ</a:t>
            </a:r>
            <a:r>
              <a:rPr lang="x-none" dirty="0" smtClean="0"/>
              <a:t>у међу </a:t>
            </a:r>
            <a:r>
              <a:rPr lang="x-none" smtClean="0"/>
              <a:t>нашим ученицима</a:t>
            </a:r>
            <a:r>
              <a:rPr lang="en-US" dirty="0" smtClean="0"/>
              <a:t>,</a:t>
            </a:r>
            <a:r>
              <a:rPr lang="x-none" smtClean="0"/>
              <a:t> </a:t>
            </a:r>
            <a:r>
              <a:rPr lang="x-none" dirty="0" smtClean="0"/>
              <a:t>као и лакшем прихватању и </a:t>
            </a:r>
            <a:r>
              <a:rPr lang="x-none" smtClean="0"/>
              <a:t>уважавању различититости</a:t>
            </a:r>
            <a:r>
              <a:rPr lang="en-US" dirty="0" smtClean="0"/>
              <a:t> д</a:t>
            </a:r>
            <a:r>
              <a:rPr lang="x-none" smtClean="0"/>
              <a:t>ругих народа и вера.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pPr algn="l"/>
            <a:r>
              <a:rPr lang="en-US" dirty="0" err="1" smtClean="0"/>
              <a:t>Хвала</a:t>
            </a:r>
            <a:r>
              <a:rPr lang="en-US" dirty="0" smtClean="0"/>
              <a:t> </a:t>
            </a:r>
            <a:r>
              <a:rPr lang="en-US" dirty="0" err="1" smtClean="0"/>
              <a:t>представницима</a:t>
            </a:r>
            <a:r>
              <a:rPr lang="en-US" dirty="0" smtClean="0"/>
              <a:t> EХO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препознали</a:t>
            </a:r>
            <a:r>
              <a:rPr lang="en-US" dirty="0" smtClean="0"/>
              <a:t> </a:t>
            </a:r>
            <a:r>
              <a:rPr lang="en-US" dirty="0" err="1" smtClean="0"/>
              <a:t>нашу</a:t>
            </a:r>
            <a:r>
              <a:rPr lang="en-US" dirty="0" smtClean="0"/>
              <a:t> </a:t>
            </a:r>
            <a:r>
              <a:rPr lang="en-US" dirty="0" err="1" smtClean="0"/>
              <a:t>идеју</a:t>
            </a:r>
            <a:r>
              <a:rPr lang="en-US" dirty="0"/>
              <a:t> </a:t>
            </a:r>
            <a:r>
              <a:rPr lang="en-US" dirty="0" smtClean="0"/>
              <a:t>и </a:t>
            </a:r>
            <a:r>
              <a:rPr lang="en-US" dirty="0" err="1" smtClean="0"/>
              <a:t>помогли</a:t>
            </a:r>
            <a:r>
              <a:rPr lang="en-US" dirty="0" smtClean="0"/>
              <a:t> </a:t>
            </a:r>
            <a:r>
              <a:rPr lang="en-US" dirty="0" err="1" smtClean="0"/>
              <a:t>нам</a:t>
            </a:r>
            <a:r>
              <a:rPr lang="en-US" dirty="0" smtClean="0"/>
              <a:t>,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реализујемо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pPr algn="l"/>
            <a:r>
              <a:rPr lang="en-US" dirty="0" err="1" smtClean="0"/>
              <a:t>Велика</a:t>
            </a:r>
            <a:r>
              <a:rPr lang="en-US" dirty="0" smtClean="0"/>
              <a:t> </a:t>
            </a:r>
            <a:r>
              <a:rPr lang="en-US" dirty="0" err="1" smtClean="0"/>
              <a:t>нам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част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смо</a:t>
            </a:r>
            <a:r>
              <a:rPr lang="en-US" dirty="0" smtClean="0"/>
              <a:t> </a:t>
            </a:r>
            <a:r>
              <a:rPr lang="en-US" dirty="0" err="1" smtClean="0"/>
              <a:t>имали</a:t>
            </a:r>
            <a:r>
              <a:rPr lang="en-US" dirty="0" smtClean="0"/>
              <a:t> </a:t>
            </a:r>
            <a:r>
              <a:rPr lang="en-US" dirty="0" err="1" smtClean="0"/>
              <a:t>прилику</a:t>
            </a:r>
            <a:r>
              <a:rPr lang="en-US" dirty="0" smtClean="0"/>
              <a:t> </a:t>
            </a:r>
            <a:r>
              <a:rPr lang="en-US" dirty="0" err="1" smtClean="0"/>
              <a:t>учествовати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овој</a:t>
            </a:r>
            <a:r>
              <a:rPr lang="en-US" dirty="0" smtClean="0"/>
              <a:t> </a:t>
            </a:r>
            <a:r>
              <a:rPr lang="en-US" dirty="0" err="1" smtClean="0"/>
              <a:t>конференцији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52400"/>
            <a:ext cx="9435495" cy="701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48" y="2895600"/>
            <a:ext cx="8229600" cy="2057400"/>
          </a:xfrm>
        </p:spPr>
        <p:txBody>
          <a:bodyPr>
            <a:normAutofit/>
          </a:bodyPr>
          <a:lstStyle/>
          <a:p>
            <a:r>
              <a:rPr lang="x-none" sz="4000" b="1" dirty="0" smtClean="0">
                <a:solidFill>
                  <a:schemeClr val="bg1"/>
                </a:solidFill>
              </a:rPr>
              <a:t>ХВАЛА </a:t>
            </a:r>
            <a:br>
              <a:rPr lang="x-none" sz="4000" b="1" dirty="0" smtClean="0">
                <a:solidFill>
                  <a:schemeClr val="bg1"/>
                </a:solidFill>
              </a:rPr>
            </a:br>
            <a:r>
              <a:rPr lang="x-none" sz="4000" b="1" dirty="0" smtClean="0">
                <a:solidFill>
                  <a:schemeClr val="bg1"/>
                </a:solidFill>
              </a:rPr>
              <a:t>НА ПАЖЊИ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52400"/>
            <a:ext cx="2822097" cy="30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2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algn="l"/>
            <a:r>
              <a:rPr lang="en-US" dirty="0" err="1" smtClean="0"/>
              <a:t>Наша</a:t>
            </a:r>
            <a:r>
              <a:rPr lang="en-US" dirty="0" smtClean="0"/>
              <a:t> </a:t>
            </a:r>
            <a:r>
              <a:rPr lang="en-US" dirty="0" err="1" smtClean="0"/>
              <a:t>школа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1971. године </a:t>
            </a:r>
            <a:r>
              <a:rPr lang="ru-RU" dirty="0" smtClean="0"/>
              <a:t>двојезична </a:t>
            </a:r>
            <a:r>
              <a:rPr lang="ru-RU" dirty="0"/>
              <a:t>и настава се изводи на српском и на словачком језику. </a:t>
            </a:r>
            <a:r>
              <a:rPr lang="en-US" dirty="0" err="1" smtClean="0"/>
              <a:t>Ов</a:t>
            </a:r>
            <a:r>
              <a:rPr lang="x-none" smtClean="0"/>
              <a:t>а</a:t>
            </a:r>
            <a:r>
              <a:rPr lang="en-US" dirty="0" smtClean="0"/>
              <a:t> </a:t>
            </a:r>
            <a:r>
              <a:rPr lang="en-US" dirty="0" err="1" smtClean="0"/>
              <a:t>чињеница</a:t>
            </a:r>
            <a:r>
              <a:rPr lang="en-US" dirty="0" smtClean="0"/>
              <a:t> </a:t>
            </a:r>
            <a:r>
              <a:rPr lang="en-US" dirty="0" err="1" smtClean="0"/>
              <a:t>нам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била</a:t>
            </a:r>
            <a:r>
              <a:rPr lang="en-US" dirty="0" smtClean="0"/>
              <a:t> </a:t>
            </a:r>
            <a:r>
              <a:rPr lang="en-US" dirty="0" err="1" smtClean="0"/>
              <a:t>полазна</a:t>
            </a:r>
            <a:r>
              <a:rPr lang="en-US" dirty="0" smtClean="0"/>
              <a:t> </a:t>
            </a:r>
            <a:r>
              <a:rPr lang="en-US" dirty="0" err="1" smtClean="0"/>
              <a:t>тачка</a:t>
            </a:r>
            <a:r>
              <a:rPr lang="en-US" dirty="0" smtClean="0"/>
              <a:t> </a:t>
            </a:r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пројекат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pPr algn="l"/>
            <a:r>
              <a:rPr lang="en-US" b="1" dirty="0" err="1" smtClean="0"/>
              <a:t>Циљ</a:t>
            </a:r>
            <a:r>
              <a:rPr lang="en-US" dirty="0" smtClean="0"/>
              <a:t> </a:t>
            </a:r>
            <a:r>
              <a:rPr lang="en-US" dirty="0" err="1" smtClean="0"/>
              <a:t>пројекта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био</a:t>
            </a:r>
            <a:r>
              <a:rPr lang="en-US" dirty="0" smtClean="0"/>
              <a:t> </a:t>
            </a:r>
            <a:r>
              <a:rPr lang="en-US" dirty="0" err="1" smtClean="0"/>
              <a:t>међусобно</a:t>
            </a:r>
            <a:r>
              <a:rPr lang="en-US" dirty="0" smtClean="0"/>
              <a:t> </a:t>
            </a:r>
            <a:r>
              <a:rPr lang="en-US" dirty="0" err="1" smtClean="0"/>
              <a:t>упознавање</a:t>
            </a:r>
            <a:r>
              <a:rPr lang="en-US" dirty="0" smtClean="0"/>
              <a:t> </a:t>
            </a:r>
            <a:r>
              <a:rPr lang="en-US" dirty="0" err="1" smtClean="0"/>
              <a:t>Срба</a:t>
            </a:r>
            <a:r>
              <a:rPr lang="en-US" dirty="0" smtClean="0"/>
              <a:t> и </a:t>
            </a:r>
            <a:r>
              <a:rPr lang="en-US" dirty="0" err="1" smtClean="0"/>
              <a:t>Словака</a:t>
            </a:r>
            <a:r>
              <a:rPr lang="en-US" dirty="0" smtClean="0"/>
              <a:t> </a:t>
            </a:r>
            <a:r>
              <a:rPr lang="en-US" dirty="0" err="1" smtClean="0"/>
              <a:t>кроз</a:t>
            </a:r>
            <a:r>
              <a:rPr lang="en-US" dirty="0" smtClean="0"/>
              <a:t> </a:t>
            </a:r>
            <a:r>
              <a:rPr lang="en-US" dirty="0" err="1" smtClean="0"/>
              <a:t>књижевност</a:t>
            </a:r>
            <a:r>
              <a:rPr lang="en-US" dirty="0" smtClean="0"/>
              <a:t>, </a:t>
            </a:r>
            <a:r>
              <a:rPr lang="en-US" dirty="0" err="1" smtClean="0"/>
              <a:t>музику</a:t>
            </a:r>
            <a:r>
              <a:rPr lang="en-US" dirty="0" smtClean="0"/>
              <a:t>, </a:t>
            </a:r>
            <a:r>
              <a:rPr lang="en-US" dirty="0" err="1" smtClean="0"/>
              <a:t>ликовну</a:t>
            </a:r>
            <a:r>
              <a:rPr lang="en-US" dirty="0" smtClean="0"/>
              <a:t> </a:t>
            </a:r>
            <a:r>
              <a:rPr lang="en-US" dirty="0" err="1" smtClean="0"/>
              <a:t>културу</a:t>
            </a:r>
            <a:r>
              <a:rPr lang="en-US" dirty="0" smtClean="0"/>
              <a:t>, </a:t>
            </a:r>
            <a:r>
              <a:rPr lang="en-US" dirty="0" err="1" smtClean="0"/>
              <a:t>историју</a:t>
            </a:r>
            <a:r>
              <a:rPr lang="en-US" dirty="0" smtClean="0"/>
              <a:t> и </a:t>
            </a:r>
            <a:r>
              <a:rPr lang="en-US" dirty="0" err="1" smtClean="0"/>
              <a:t>географију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839200" cy="5105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Активности</a:t>
            </a:r>
            <a:r>
              <a:rPr lang="en-US" b="1" dirty="0" smtClean="0"/>
              <a:t> у </a:t>
            </a:r>
            <a:r>
              <a:rPr lang="en-US" b="1" dirty="0" err="1" smtClean="0"/>
              <a:t>току</a:t>
            </a:r>
            <a:r>
              <a:rPr lang="en-US" b="1" dirty="0" smtClean="0"/>
              <a:t> </a:t>
            </a:r>
            <a:r>
              <a:rPr lang="en-US" b="1" dirty="0" err="1" smtClean="0"/>
              <a:t>пројекта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x-none" smtClean="0"/>
              <a:t/>
            </a:r>
            <a:br>
              <a:rPr lang="x-none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r>
              <a:rPr lang="en-US" dirty="0" err="1" smtClean="0"/>
              <a:t>Ликовне</a:t>
            </a:r>
            <a:r>
              <a:rPr lang="en-US" dirty="0" smtClean="0"/>
              <a:t> </a:t>
            </a:r>
            <a:r>
              <a:rPr lang="en-US" dirty="0" err="1" smtClean="0"/>
              <a:t>радионице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555</Words>
  <Application>Microsoft Office PowerPoint</Application>
  <PresentationFormat>On-screen Show (4:3)</PresentationFormat>
  <Paragraphs>48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УПОЗНАЈМО  СЕБЕ И ДРУГЕ</vt:lpstr>
      <vt:lpstr>Идеја за израду пројекта се појавила на семинару “Изазови интеркултуралног образовања”. После позива Екуменске хуманитарне организације, сачинили смо тим у нашој школи.  </vt:lpstr>
      <vt:lpstr>Чланови тима        Ана Здравковић,        Невенка Шодић и        Данијела Шегрт Ђорђевић заједнички су написале пројекат “Упознајмо себе и друге” Пројекат је прихваћен од стране Екуменске хуманитарне организације. </vt:lpstr>
      <vt:lpstr>Реализација пројекта je почела  29. августа 2017. године, када је на наставничком већу Тим упознао колектив са пројектом , активностима и обавезама чланова наставничког већа при реализацији истог.</vt:lpstr>
      <vt:lpstr>Slide 5</vt:lpstr>
      <vt:lpstr>Наша школа је од  1971. године двојезична и настава се изводи на српском и на словачком језику. Ова чињеница нам је била полазна тачка за пројекат.</vt:lpstr>
      <vt:lpstr>Циљ пројекта је био међусобно упознавање Срба и Словака кроз књижевност, музику, ликовну културу, историју и географију.</vt:lpstr>
      <vt:lpstr>Активности у току пројекта  </vt:lpstr>
      <vt:lpstr>Ликовне радионице</vt:lpstr>
      <vt:lpstr>Млађи ученици су цртали словачке и српске           куће и народне ношње</vt:lpstr>
      <vt:lpstr>Slide 11</vt:lpstr>
      <vt:lpstr>Едукативне радионице</vt:lpstr>
      <vt:lpstr>Ученици су израдили плакате везане за положај и прошлост два народа. Припремљене су песмице и драмски текстови на српском и словачком језику и израђени су плакати упоредне књижевности.  </vt:lpstr>
      <vt:lpstr>Република Србија</vt:lpstr>
      <vt:lpstr>Република Словачка</vt:lpstr>
      <vt:lpstr>Музичке радионице</vt:lpstr>
      <vt:lpstr>Ученици су учили да играју и певају словачке и српске  народне игре и песме. </vt:lpstr>
      <vt:lpstr>Хор на приредби</vt:lpstr>
      <vt:lpstr>ДАН МАТЕРЊЕГ ЈЕЗИКА 21. фебруар 2018.</vt:lpstr>
      <vt:lpstr>Позивница за приредбу</vt:lpstr>
      <vt:lpstr>21. фебруара реализована је приредба на којој су ученици показали све што су научили једни о другима. Изложени су ученички радови,певале су се народне песме оба народа, играле народне игре, презентовани су плакати упоредне књижевности, историјски и географски плакати а излагање ученика је пратила и презентација.</vt:lpstr>
      <vt:lpstr>Slide 22</vt:lpstr>
      <vt:lpstr>Удружења жена из Луга и из Сусека су за ученике припремиле традиционалне колаче Словака и Срба. </vt:lpstr>
      <vt:lpstr> После приредбе ученици су се у групама припремали за квиз који је реализован у априлу. Наставници историје, географије, српског и словачког језика су им дали теме и текстове, као и изворе из којих могу да дођу до информација и материјала за квиз. </vt:lpstr>
      <vt:lpstr>  Квиз „Упознај себе и друге “  Квиз је био забавног али и такмичарског карактера. </vt:lpstr>
      <vt:lpstr>Циљ квиза је био да ученици увиде колико су ова два народа слична и колико нас заједничка историја спаја. </vt:lpstr>
      <vt:lpstr>Slide 27</vt:lpstr>
      <vt:lpstr>После квиза је уследила игра  „ Не љути се што знам више“ </vt:lpstr>
      <vt:lpstr>НЕ ЉУТИ СЕ ШТО ЗНАМ ВИШЕ</vt:lpstr>
      <vt:lpstr>Овим пројектом као да смо отворили неко ново поглавље у нашој школи. Оно што је некад била “табу” тема сада је повод за сарадњу, нова сазнања и истраживања. </vt:lpstr>
      <vt:lpstr>Поред образовне и васпитне функције овог пројекта, у школи су остали и неки материјални докази нашег учешћа у пројекту, који су значајни за нас. Од добијених средстава уредили смо етно-кутак.  </vt:lpstr>
      <vt:lpstr>Етно - кутак</vt:lpstr>
      <vt:lpstr>Ученички радови красе ходнике</vt:lpstr>
      <vt:lpstr>Одрживост пројекта</vt:lpstr>
      <vt:lpstr>Поносни смо на резултате нашег рада и мотивисани да наставимо са овим пројектом.  Пошто се наши ученици сусрећу са руским и енглеским језиком, одлучили смо да их ове године упознамо са Русијом.</vt:lpstr>
      <vt:lpstr>Активности су биле сличне као и претходне године. Организоване су ликовне, музичке и едукативне радионице.</vt:lpstr>
      <vt:lpstr>8. марта обележили смо Дан матерњег језика, као и руски празник Масленицу.</vt:lpstr>
      <vt:lpstr> Масленица</vt:lpstr>
      <vt:lpstr>Масленица је прослава скорог краја зиме и слична је западно-хришћанским покладама.  </vt:lpstr>
      <vt:lpstr>Ученици и наставници су се потрудили да представе и приближе овај празник кроз стихове великих руских песника и драматизацијом  бајке  „Бајка о рибару и рибици“. </vt:lpstr>
      <vt:lpstr>Slide 41</vt:lpstr>
      <vt:lpstr>Ученици нижих разреда су увежбали сплет српских и руских игара.</vt:lpstr>
      <vt:lpstr>Slide 43</vt:lpstr>
      <vt:lpstr>Тај дан су нашу школу посетили студенти са катедре за руски језик. </vt:lpstr>
      <vt:lpstr>Slide 45</vt:lpstr>
      <vt:lpstr>Ученици нижих разреда  су направили бабушке и  друге симболе који представљају Русију.</vt:lpstr>
      <vt:lpstr>Продајна изложба ученичких радова </vt:lpstr>
      <vt:lpstr>Ученици виших разреда су припремили празничне столове. На столовима су биле палачинке, које обележавају симбол Масленице и чај.</vt:lpstr>
      <vt:lpstr>Slide 49</vt:lpstr>
      <vt:lpstr>У априлу ће бити организован квиз знања “Упознај себе и друге”  </vt:lpstr>
      <vt:lpstr>Рад на овом пројекту обележио је већину активности у претходној и овој школској години.  Допринео је бољем разумевању међу нашим ученицима, као и лакшем прихватању и уважавању различититости других народа и вера. </vt:lpstr>
      <vt:lpstr>Хвала представницима EХO што су препознали нашу идеју и помогли нам, да је реализујемо. </vt:lpstr>
      <vt:lpstr>Велика нам је част што смо имали прилику учествовати на овој конференцији. </vt:lpstr>
      <vt:lpstr>ХВАЛА 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ana</cp:lastModifiedBy>
  <cp:revision>59</cp:revision>
  <dcterms:created xsi:type="dcterms:W3CDTF">2018-12-24T16:16:42Z</dcterms:created>
  <dcterms:modified xsi:type="dcterms:W3CDTF">2019-03-24T22:44:46Z</dcterms:modified>
</cp:coreProperties>
</file>